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CFF33"/>
    <a:srgbClr val="66FFFF"/>
    <a:srgbClr val="F8D7D4"/>
    <a:srgbClr val="FAE4E2"/>
    <a:srgbClr val="FF99FF"/>
    <a:srgbClr val="FF66FF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21" autoAdjust="0"/>
  </p:normalViewPr>
  <p:slideViewPr>
    <p:cSldViewPr>
      <p:cViewPr>
        <p:scale>
          <a:sx n="80" d="100"/>
          <a:sy n="80" d="100"/>
        </p:scale>
        <p:origin x="-152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23. 8. 2022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s.edu.sk/prehlady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s.edu.sk/" TargetMode="External"/><Relationship Id="rId2" Type="http://schemas.openxmlformats.org/officeDocument/2006/relationships/hyperlink" Target="https://cpppap-ba5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uskaosobnosti.sk/" TargetMode="External"/><Relationship Id="rId5" Type="http://schemas.openxmlformats.org/officeDocument/2006/relationships/hyperlink" Target="http://www.emiero.sk/" TargetMode="External"/><Relationship Id="rId4" Type="http://schemas.openxmlformats.org/officeDocument/2006/relationships/hyperlink" Target="http://dualnysystem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7584" y="5445224"/>
            <a:ext cx="7056784" cy="882119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Spracovala  </a:t>
            </a:r>
            <a:r>
              <a:rPr lang="sk-SK" dirty="0" err="1" smtClean="0">
                <a:solidFill>
                  <a:schemeClr val="tx1"/>
                </a:solidFill>
              </a:rPr>
              <a:t>Mgr.L.Želinská</a:t>
            </a:r>
            <a:r>
              <a:rPr lang="sk-SK" dirty="0" smtClean="0">
                <a:solidFill>
                  <a:schemeClr val="tx1"/>
                </a:solidFill>
              </a:rPr>
              <a:t> podľa materiálov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CPPPaP</a:t>
            </a:r>
            <a:r>
              <a:rPr lang="sk-SK" dirty="0" smtClean="0">
                <a:solidFill>
                  <a:schemeClr val="tx1"/>
                </a:solidFill>
              </a:rPr>
              <a:t> Čadca, upravené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04856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sk-SK" dirty="0" smtClean="0">
                <a:solidFill>
                  <a:schemeClr val="tx1"/>
                </a:solidFill>
              </a:rPr>
              <a:t>Kam na strednú školu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alebo</a:t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voľba povolania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3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sk-SK" sz="4500" dirty="0" smtClean="0">
                <a:solidFill>
                  <a:schemeClr val="tx1"/>
                </a:solidFill>
              </a:rPr>
              <a:t>Najčastejšie problémy</a:t>
            </a:r>
            <a:endParaRPr lang="sk-SK" sz="4500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992888" cy="5112568"/>
          </a:xfrm>
        </p:spPr>
        <p:txBody>
          <a:bodyPr/>
          <a:lstStyle/>
          <a:p>
            <a:pPr marL="45720" indent="0">
              <a:buNone/>
            </a:pPr>
            <a:r>
              <a:rPr lang="sk-SK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b="1" dirty="0" smtClean="0">
                <a:solidFill>
                  <a:srgbClr val="002060"/>
                </a:solidFill>
              </a:rPr>
              <a:t>Čo robiť, </a:t>
            </a:r>
            <a:r>
              <a:rPr lang="sk-SK" b="1" dirty="0">
                <a:solidFill>
                  <a:srgbClr val="002060"/>
                </a:solidFill>
              </a:rPr>
              <a:t>ak </a:t>
            </a:r>
            <a:r>
              <a:rPr lang="sk-SK" b="1" dirty="0" smtClean="0">
                <a:solidFill>
                  <a:srgbClr val="002060"/>
                </a:solidFill>
              </a:rPr>
              <a:t>ťa </a:t>
            </a:r>
            <a:r>
              <a:rPr lang="sk-SK" b="1" dirty="0">
                <a:solidFill>
                  <a:srgbClr val="002060"/>
                </a:solidFill>
              </a:rPr>
              <a:t>rodičia nútia študovať to, čo </a:t>
            </a:r>
            <a:r>
              <a:rPr lang="sk-SK" b="1" dirty="0" smtClean="0">
                <a:solidFill>
                  <a:srgbClr val="002060"/>
                </a:solidFill>
              </a:rPr>
              <a:t>nechceš?</a:t>
            </a:r>
          </a:p>
          <a:p>
            <a:pPr marL="45720" indent="0">
              <a:buNone/>
            </a:pPr>
            <a:endParaRPr lang="sk-SK" sz="10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Skús </a:t>
            </a:r>
            <a:r>
              <a:rPr lang="sk-SK" sz="1800" dirty="0">
                <a:solidFill>
                  <a:schemeClr val="tx1"/>
                </a:solidFill>
              </a:rPr>
              <a:t>sa s rodičmi úprimne porozprávať.</a:t>
            </a:r>
          </a:p>
          <a:p>
            <a:pPr marL="45720" indent="0">
              <a:buNone/>
            </a:pPr>
            <a:r>
              <a:rPr lang="sk-SK" sz="1800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Vypočuj </a:t>
            </a:r>
            <a:r>
              <a:rPr lang="sk-SK" sz="1800" dirty="0">
                <a:solidFill>
                  <a:schemeClr val="tx1"/>
                </a:solidFill>
              </a:rPr>
              <a:t>si ich argumenty a pouvažuj o nich.</a:t>
            </a:r>
          </a:p>
          <a:p>
            <a:pPr marL="45720" indent="0">
              <a:buNone/>
            </a:pPr>
            <a:r>
              <a:rPr lang="sk-SK" sz="1800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Vysvetli </a:t>
            </a:r>
            <a:r>
              <a:rPr lang="sk-SK" sz="1800" dirty="0">
                <a:solidFill>
                  <a:schemeClr val="tx1"/>
                </a:solidFill>
              </a:rPr>
              <a:t>im svoje stanovisko.</a:t>
            </a:r>
          </a:p>
          <a:p>
            <a:pPr marL="45720" indent="0">
              <a:buNone/>
            </a:pPr>
            <a:r>
              <a:rPr lang="sk-SK" sz="1800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Povedz </a:t>
            </a:r>
            <a:r>
              <a:rPr lang="sk-SK" sz="1800" dirty="0">
                <a:solidFill>
                  <a:schemeClr val="tx1"/>
                </a:solidFill>
              </a:rPr>
              <a:t>im o svojich túžbach aj obavách.</a:t>
            </a:r>
          </a:p>
          <a:p>
            <a:pPr marL="45720" indent="0">
              <a:buNone/>
            </a:pPr>
            <a:r>
              <a:rPr lang="sk-SK" sz="1800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Umožni </a:t>
            </a:r>
            <a:r>
              <a:rPr lang="sk-SK" sz="1800" dirty="0">
                <a:solidFill>
                  <a:schemeClr val="tx1"/>
                </a:solidFill>
              </a:rPr>
              <a:t>im, aby ťa lepšie spoznali a pochopili.</a:t>
            </a: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Rodičia </a:t>
            </a:r>
            <a:r>
              <a:rPr lang="sk-SK" sz="1800" dirty="0">
                <a:solidFill>
                  <a:schemeClr val="tx1"/>
                </a:solidFill>
              </a:rPr>
              <a:t>vedia neraz dobre poradiť, lebo majú viac skúseností, ale </a:t>
            </a:r>
            <a:endParaRPr lang="sk-SK" sz="1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</a:rPr>
              <a:t>    nemali </a:t>
            </a:r>
            <a:r>
              <a:rPr lang="sk-SK" sz="1800" dirty="0">
                <a:solidFill>
                  <a:schemeClr val="tx1"/>
                </a:solidFill>
              </a:rPr>
              <a:t>by ťa do ničoho nútiť.</a:t>
            </a: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800" dirty="0" smtClean="0">
                <a:solidFill>
                  <a:schemeClr val="tx1"/>
                </a:solidFill>
              </a:rPr>
              <a:t>Poraď </a:t>
            </a:r>
            <a:r>
              <a:rPr lang="sk-SK" sz="1800" dirty="0">
                <a:solidFill>
                  <a:schemeClr val="tx1"/>
                </a:solidFill>
              </a:rPr>
              <a:t>sa s výchovným </a:t>
            </a:r>
            <a:r>
              <a:rPr lang="sk-SK" sz="1800" dirty="0" smtClean="0">
                <a:solidFill>
                  <a:schemeClr val="tx1"/>
                </a:solidFill>
              </a:rPr>
              <a:t>poradcom, školským psychológom, prípadne </a:t>
            </a: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</a:rPr>
              <a:t>    navštív </a:t>
            </a:r>
            <a:r>
              <a:rPr lang="sk-SK" sz="1800" dirty="0">
                <a:solidFill>
                  <a:schemeClr val="tx1"/>
                </a:solidFill>
              </a:rPr>
              <a:t>spoločne s rodičmi </a:t>
            </a:r>
            <a:r>
              <a:rPr lang="sk-SK" sz="1800" dirty="0" smtClean="0">
                <a:solidFill>
                  <a:schemeClr val="tx1"/>
                </a:solidFill>
              </a:rPr>
              <a:t>Centrum pedagogicko-psychologického </a:t>
            </a:r>
          </a:p>
          <a:p>
            <a:pPr marL="45720" indent="0">
              <a:buNone/>
            </a:pP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smtClean="0">
                <a:solidFill>
                  <a:schemeClr val="tx1"/>
                </a:solidFill>
              </a:rPr>
              <a:t>   poradenstva a prevencie.</a:t>
            </a:r>
            <a:endParaRPr lang="sk-SK" sz="1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577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289768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4000" b="1" dirty="0">
                <a:solidFill>
                  <a:srgbClr val="002060"/>
                </a:solidFill>
              </a:rPr>
              <a:t>Čo robiť, ak </a:t>
            </a:r>
            <a:r>
              <a:rPr lang="sk-SK" sz="4000" b="1" dirty="0" smtClean="0">
                <a:solidFill>
                  <a:srgbClr val="002060"/>
                </a:solidFill>
              </a:rPr>
              <a:t>ťa </a:t>
            </a:r>
            <a:r>
              <a:rPr lang="sk-SK" sz="4000" b="1" dirty="0">
                <a:solidFill>
                  <a:srgbClr val="002060"/>
                </a:solidFill>
              </a:rPr>
              <a:t>rodičia odhovárajú od zvoleného povolania?</a:t>
            </a:r>
            <a:r>
              <a:rPr lang="sk-SK" sz="4000" dirty="0">
                <a:solidFill>
                  <a:srgbClr val="002060"/>
                </a:solidFill>
              </a:rPr>
              <a:t/>
            </a:r>
            <a:br>
              <a:rPr lang="sk-SK" sz="4000" dirty="0">
                <a:solidFill>
                  <a:srgbClr val="002060"/>
                </a:solidFill>
              </a:rPr>
            </a:br>
            <a:endParaRPr lang="sk-SK" sz="4000" dirty="0" smtClean="0">
              <a:solidFill>
                <a:srgbClr val="002060"/>
              </a:solidFill>
              <a:sym typeface="Wingdings"/>
            </a:endParaRPr>
          </a:p>
          <a:p>
            <a:pPr marL="45720" indent="0">
              <a:buNone/>
            </a:pPr>
            <a:r>
              <a:rPr lang="sk-SK" sz="3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3500" dirty="0" smtClean="0">
                <a:solidFill>
                  <a:schemeClr val="tx1"/>
                </a:solidFill>
              </a:rPr>
              <a:t>Vypočuj </a:t>
            </a:r>
            <a:r>
              <a:rPr lang="sk-SK" sz="3500" dirty="0">
                <a:solidFill>
                  <a:schemeClr val="tx1"/>
                </a:solidFill>
              </a:rPr>
              <a:t>si argumenty rodičov, určite majú dôvody, prečo tak robia.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3500" dirty="0" smtClean="0">
                <a:solidFill>
                  <a:schemeClr val="tx1"/>
                </a:solidFill>
              </a:rPr>
              <a:t>Porozprávajte </a:t>
            </a:r>
            <a:r>
              <a:rPr lang="sk-SK" sz="3500" dirty="0">
                <a:solidFill>
                  <a:schemeClr val="tx1"/>
                </a:solidFill>
              </a:rPr>
              <a:t>sa o dôvodoch, prečo majú opačný názor ako ty.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3500" dirty="0" smtClean="0">
                <a:solidFill>
                  <a:schemeClr val="tx1"/>
                </a:solidFill>
              </a:rPr>
              <a:t>Ak </a:t>
            </a:r>
            <a:r>
              <a:rPr lang="sk-SK" sz="3500" dirty="0">
                <a:solidFill>
                  <a:schemeClr val="tx1"/>
                </a:solidFill>
              </a:rPr>
              <a:t>argumentujú tým, že nemáš na povolanie dostatočné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 smtClean="0">
                <a:solidFill>
                  <a:schemeClr val="tx1"/>
                </a:solidFill>
              </a:rPr>
              <a:t>    predpoklady</a:t>
            </a:r>
            <a:r>
              <a:rPr lang="sk-SK" sz="3500" dirty="0">
                <a:solidFill>
                  <a:schemeClr val="tx1"/>
                </a:solidFill>
              </a:rPr>
              <a:t>, mal by si to zvážiť. Poznajú ťa predsa odmalička.</a:t>
            </a:r>
            <a:br>
              <a:rPr lang="sk-SK" sz="3500" dirty="0">
                <a:solidFill>
                  <a:schemeClr val="tx1"/>
                </a:solidFill>
              </a:rPr>
            </a:br>
            <a:r>
              <a:rPr lang="sk-SK" sz="3500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3500" dirty="0" smtClean="0">
                <a:solidFill>
                  <a:schemeClr val="tx1"/>
                </a:solidFill>
              </a:rPr>
              <a:t>Ak </a:t>
            </a:r>
            <a:r>
              <a:rPr lang="sk-SK" sz="3500" dirty="0">
                <a:solidFill>
                  <a:schemeClr val="tx1"/>
                </a:solidFill>
              </a:rPr>
              <a:t>je dôvodom horšie uplatnenie, polož si otázku: Budem ochotný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>
                <a:solidFill>
                  <a:schemeClr val="tx1"/>
                </a:solidFill>
              </a:rPr>
              <a:t> </a:t>
            </a:r>
            <a:r>
              <a:rPr lang="sk-SK" sz="3500" dirty="0" smtClean="0">
                <a:solidFill>
                  <a:schemeClr val="tx1"/>
                </a:solidFill>
              </a:rPr>
              <a:t>   presťahovať </a:t>
            </a:r>
            <a:r>
              <a:rPr lang="sk-SK" sz="3500" dirty="0">
                <a:solidFill>
                  <a:schemeClr val="tx1"/>
                </a:solidFill>
              </a:rPr>
              <a:t>sa alebo dochádzať za prácou? Budem dostatočne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>
                <a:solidFill>
                  <a:schemeClr val="tx1"/>
                </a:solidFill>
              </a:rPr>
              <a:t> </a:t>
            </a:r>
            <a:r>
              <a:rPr lang="sk-SK" sz="3500" dirty="0" smtClean="0">
                <a:solidFill>
                  <a:schemeClr val="tx1"/>
                </a:solidFill>
              </a:rPr>
              <a:t>   trpezlivý </a:t>
            </a:r>
            <a:r>
              <a:rPr lang="sk-SK" sz="3500" dirty="0">
                <a:solidFill>
                  <a:schemeClr val="tx1"/>
                </a:solidFill>
              </a:rPr>
              <a:t>a flexibilný, ak si vysnívanú prácu hneď nenájdem? Je dané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>
                <a:solidFill>
                  <a:schemeClr val="tx1"/>
                </a:solidFill>
              </a:rPr>
              <a:t> </a:t>
            </a:r>
            <a:r>
              <a:rPr lang="sk-SK" sz="3500" dirty="0" smtClean="0">
                <a:solidFill>
                  <a:schemeClr val="tx1"/>
                </a:solidFill>
              </a:rPr>
              <a:t>   povolanie </a:t>
            </a:r>
            <a:r>
              <a:rPr lang="sk-SK" sz="3500" dirty="0">
                <a:solidFill>
                  <a:schemeClr val="tx1"/>
                </a:solidFill>
              </a:rPr>
              <a:t>naozaj to jediné, ktoré ma naplní spokojnosťou? Poznám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>
                <a:solidFill>
                  <a:schemeClr val="tx1"/>
                </a:solidFill>
              </a:rPr>
              <a:t> </a:t>
            </a:r>
            <a:r>
              <a:rPr lang="sk-SK" sz="3500" dirty="0" smtClean="0">
                <a:solidFill>
                  <a:schemeClr val="tx1"/>
                </a:solidFill>
              </a:rPr>
              <a:t>   výhody </a:t>
            </a:r>
            <a:r>
              <a:rPr lang="sk-SK" sz="3500" dirty="0">
                <a:solidFill>
                  <a:schemeClr val="tx1"/>
                </a:solidFill>
              </a:rPr>
              <a:t>ale aj nevýhody daného povolania? Poznám sám seba</a:t>
            </a:r>
            <a:r>
              <a:rPr lang="sk-SK" sz="3500" dirty="0" smtClean="0">
                <a:solidFill>
                  <a:schemeClr val="tx1"/>
                </a:solidFill>
              </a:rPr>
              <a:t>?</a:t>
            </a:r>
            <a:br>
              <a:rPr lang="sk-SK" sz="3500" dirty="0" smtClean="0">
                <a:solidFill>
                  <a:schemeClr val="tx1"/>
                </a:solidFill>
              </a:rPr>
            </a:br>
            <a:r>
              <a:rPr lang="sk-SK" sz="3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3500" dirty="0" smtClean="0">
                <a:solidFill>
                  <a:schemeClr val="tx1"/>
                </a:solidFill>
              </a:rPr>
              <a:t>Porozprávaj sa s výchovným poradcom alebo triednym učiteľom a </a:t>
            </a:r>
          </a:p>
          <a:p>
            <a:pPr marL="45720" indent="0">
              <a:buNone/>
            </a:pPr>
            <a:r>
              <a:rPr lang="sk-SK" sz="3500" dirty="0" smtClean="0">
                <a:solidFill>
                  <a:schemeClr val="tx1"/>
                </a:solidFill>
              </a:rPr>
              <a:t>    zisti </a:t>
            </a:r>
            <a:r>
              <a:rPr lang="sk-SK" sz="3500" dirty="0">
                <a:solidFill>
                  <a:schemeClr val="tx1"/>
                </a:solidFill>
              </a:rPr>
              <a:t>jeho názor. </a:t>
            </a:r>
            <a:r>
              <a:rPr lang="sk-SK" sz="3500" dirty="0" smtClean="0">
                <a:solidFill>
                  <a:schemeClr val="tx1"/>
                </a:solidFill>
              </a:rPr>
              <a:t>Ak </a:t>
            </a:r>
            <a:r>
              <a:rPr lang="sk-SK" sz="3500" dirty="0">
                <a:solidFill>
                  <a:schemeClr val="tx1"/>
                </a:solidFill>
              </a:rPr>
              <a:t>sa pridajú k argumentom rodičov, zváž svoje </a:t>
            </a:r>
            <a:endParaRPr lang="sk-SK" sz="35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3500" dirty="0">
                <a:solidFill>
                  <a:schemeClr val="tx1"/>
                </a:solidFill>
              </a:rPr>
              <a:t> </a:t>
            </a:r>
            <a:r>
              <a:rPr lang="sk-SK" sz="3500" dirty="0" smtClean="0">
                <a:solidFill>
                  <a:schemeClr val="tx1"/>
                </a:solidFill>
              </a:rPr>
              <a:t>   rozhodnutie</a:t>
            </a:r>
            <a:r>
              <a:rPr lang="sk-SK" sz="3500" dirty="0">
                <a:solidFill>
                  <a:schemeClr val="tx1"/>
                </a:solidFill>
              </a:rPr>
              <a:t>.</a:t>
            </a:r>
            <a:endParaRPr lang="sk-SK" sz="3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9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C:\Users\Lucia\Pictures\1388937766_38_school-supplies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748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1691680" y="1625024"/>
            <a:ext cx="324036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39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ĎAKUJEM ZA </a:t>
            </a:r>
          </a:p>
          <a:p>
            <a:pPr algn="ctr"/>
            <a:r>
              <a:rPr lang="sk-SK" sz="39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POZORNOSŤ!</a:t>
            </a:r>
            <a:endParaRPr lang="sk-SK" sz="39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5112567"/>
          </a:xfrm>
        </p:spPr>
        <p:txBody>
          <a:bodyPr>
            <a:normAutofit fontScale="92500"/>
          </a:bodyPr>
          <a:lstStyle/>
          <a:p>
            <a:pPr algn="ctr"/>
            <a:r>
              <a:rPr lang="sk-SK" sz="3600" b="1" dirty="0" smtClean="0">
                <a:solidFill>
                  <a:srgbClr val="002060"/>
                </a:solidFill>
              </a:rPr>
              <a:t>D</a:t>
            </a:r>
            <a:r>
              <a:rPr lang="sk-SK" sz="3600" b="1" dirty="0" smtClean="0">
                <a:solidFill>
                  <a:srgbClr val="002060"/>
                </a:solidFill>
                <a:latin typeface="Calibri"/>
              </a:rPr>
              <a:t>ÔLEŽITÉ ROZHODNUTIE O VOĽBE POVOLANIA</a:t>
            </a:r>
            <a:endParaRPr lang="sk-SK" sz="3600" b="1" dirty="0" smtClean="0">
              <a:solidFill>
                <a:srgbClr val="002060"/>
              </a:solidFill>
            </a:endParaRPr>
          </a:p>
          <a:p>
            <a:endParaRPr lang="sk-SK" sz="2000" dirty="0" smtClean="0"/>
          </a:p>
          <a:p>
            <a:r>
              <a:rPr lang="sk-SK" sz="2800" dirty="0" smtClean="0">
                <a:solidFill>
                  <a:srgbClr val="0070C0"/>
                </a:solidFill>
              </a:rPr>
              <a:t>tvoja budúcnosť</a:t>
            </a:r>
          </a:p>
          <a:p>
            <a:pPr algn="r"/>
            <a:r>
              <a:rPr lang="sk-SK" sz="3600" dirty="0" smtClean="0">
                <a:solidFill>
                  <a:srgbClr val="0070C0"/>
                </a:solidFill>
              </a:rPr>
              <a:t>tvoje živobytie</a:t>
            </a:r>
          </a:p>
          <a:p>
            <a:pPr algn="ctr"/>
            <a:endParaRPr lang="sk-SK" dirty="0"/>
          </a:p>
          <a:p>
            <a:pPr algn="ctr"/>
            <a:r>
              <a:rPr lang="sk-SK" sz="2600" dirty="0">
                <a:solidFill>
                  <a:srgbClr val="0070C0"/>
                </a:solidFill>
              </a:rPr>
              <a:t>t</a:t>
            </a:r>
            <a:r>
              <a:rPr lang="sk-SK" sz="2600" dirty="0" smtClean="0">
                <a:solidFill>
                  <a:srgbClr val="0070C0"/>
                </a:solidFill>
              </a:rPr>
              <a:t>voj koníček</a:t>
            </a:r>
          </a:p>
          <a:p>
            <a:pPr algn="ctr"/>
            <a:endParaRPr lang="sk-SK" dirty="0" smtClean="0"/>
          </a:p>
          <a:p>
            <a:pPr algn="ctr"/>
            <a:r>
              <a:rPr lang="sk-SK" sz="3000" b="1" dirty="0" smtClean="0">
                <a:solidFill>
                  <a:srgbClr val="002060"/>
                </a:solidFill>
              </a:rPr>
              <a:t>Výberu školy venuj náležitú pozornosť dostatok času a zodpovedne sa rozhodni !!!</a:t>
            </a:r>
            <a:endParaRPr lang="sk-SK" sz="3000" b="1" dirty="0">
              <a:solidFill>
                <a:srgbClr val="00206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75351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5000" dirty="0" smtClean="0">
                <a:solidFill>
                  <a:schemeClr val="tx1"/>
                </a:solidFill>
              </a:rPr>
              <a:t>Kam na strednú školu</a:t>
            </a:r>
            <a:endParaRPr lang="sk-SK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8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ovná spojnica 5"/>
          <p:cNvCxnSpPr/>
          <p:nvPr/>
        </p:nvCxnSpPr>
        <p:spPr>
          <a:xfrm>
            <a:off x="2699792" y="2446536"/>
            <a:ext cx="0" cy="3888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6228184" y="2420888"/>
            <a:ext cx="0" cy="39471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flipV="1">
            <a:off x="2699792" y="2420888"/>
            <a:ext cx="3528392" cy="256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flipV="1">
            <a:off x="2699792" y="548680"/>
            <a:ext cx="1803208" cy="1897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flipH="1" flipV="1">
            <a:off x="4503000" y="548680"/>
            <a:ext cx="1725184" cy="1885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bdĺžnik 27"/>
          <p:cNvSpPr/>
          <p:nvPr/>
        </p:nvSpPr>
        <p:spPr>
          <a:xfrm>
            <a:off x="3092874" y="1772816"/>
            <a:ext cx="2880319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35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Čím budem</a:t>
            </a:r>
            <a:endParaRPr lang="sk-SK" sz="35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0" name="Rovná spojnica 29"/>
          <p:cNvCxnSpPr/>
          <p:nvPr/>
        </p:nvCxnSpPr>
        <p:spPr>
          <a:xfrm>
            <a:off x="2922590" y="256490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2922590" y="2564904"/>
            <a:ext cx="14333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4541541" y="2564904"/>
            <a:ext cx="14306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4541541" y="256490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>
            <a:off x="4355976" y="2589808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>
            <a:off x="5972203" y="256490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>
            <a:off x="4569523" y="4581128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>
            <a:off x="2915816" y="4549525"/>
            <a:ext cx="0" cy="12557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4366446" y="4554147"/>
            <a:ext cx="0" cy="12694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>
            <a:off x="5972203" y="4576506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>
            <a:off x="2922590" y="3789040"/>
            <a:ext cx="14333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>
            <a:off x="4541541" y="3813944"/>
            <a:ext cx="14306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ovná spojnica 49"/>
          <p:cNvCxnSpPr/>
          <p:nvPr/>
        </p:nvCxnSpPr>
        <p:spPr>
          <a:xfrm>
            <a:off x="2915816" y="4549525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Rovná spojnica 50"/>
          <p:cNvCxnSpPr/>
          <p:nvPr/>
        </p:nvCxnSpPr>
        <p:spPr>
          <a:xfrm>
            <a:off x="2924446" y="5823644"/>
            <a:ext cx="144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ovná spojnica 51"/>
          <p:cNvCxnSpPr/>
          <p:nvPr/>
        </p:nvCxnSpPr>
        <p:spPr>
          <a:xfrm flipV="1">
            <a:off x="4569523" y="5800642"/>
            <a:ext cx="1402680" cy="23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ovná spojnica 52"/>
          <p:cNvCxnSpPr/>
          <p:nvPr/>
        </p:nvCxnSpPr>
        <p:spPr>
          <a:xfrm>
            <a:off x="4569523" y="4549525"/>
            <a:ext cx="14026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37716"/>
            <a:ext cx="539334" cy="95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Obdĺžnik 53"/>
          <p:cNvSpPr/>
          <p:nvPr/>
        </p:nvSpPr>
        <p:spPr>
          <a:xfrm>
            <a:off x="3092875" y="2823029"/>
            <a:ext cx="13711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500" b="1" dirty="0"/>
              <a:t>Ako sa </a:t>
            </a:r>
          </a:p>
          <a:p>
            <a:r>
              <a:rPr lang="sk-SK" sz="2500" b="1" dirty="0"/>
              <a:t>učím?</a:t>
            </a:r>
          </a:p>
        </p:txBody>
      </p:sp>
      <p:sp>
        <p:nvSpPr>
          <p:cNvPr id="55" name="Obdĺžnik 54"/>
          <p:cNvSpPr/>
          <p:nvPr/>
        </p:nvSpPr>
        <p:spPr>
          <a:xfrm>
            <a:off x="4644008" y="2823029"/>
            <a:ext cx="22322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500" b="1" dirty="0"/>
              <a:t>Čo ma </a:t>
            </a:r>
          </a:p>
          <a:p>
            <a:r>
              <a:rPr lang="sk-SK" sz="2500" b="1" dirty="0"/>
              <a:t>b</a:t>
            </a:r>
            <a:r>
              <a:rPr lang="sk-SK" sz="2500" b="1" dirty="0" smtClean="0"/>
              <a:t>aví ?</a:t>
            </a:r>
            <a:endParaRPr lang="sk-SK" sz="2500" b="1" dirty="0"/>
          </a:p>
        </p:txBody>
      </p:sp>
      <p:sp>
        <p:nvSpPr>
          <p:cNvPr id="56" name="Obdĺžnik 55"/>
          <p:cNvSpPr/>
          <p:nvPr/>
        </p:nvSpPr>
        <p:spPr>
          <a:xfrm>
            <a:off x="2882349" y="4554147"/>
            <a:ext cx="165919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300" b="1" dirty="0"/>
              <a:t>Aký som </a:t>
            </a:r>
          </a:p>
          <a:p>
            <a:r>
              <a:rPr lang="sk-SK" sz="2300" b="1" dirty="0"/>
              <a:t>typ </a:t>
            </a:r>
            <a:r>
              <a:rPr lang="sk-SK" sz="2300" b="1" dirty="0" smtClean="0"/>
              <a:t>      </a:t>
            </a:r>
            <a:endParaRPr lang="sk-SK" sz="2300" b="1" dirty="0"/>
          </a:p>
          <a:p>
            <a:r>
              <a:rPr lang="sk-SK" sz="2300" b="1" dirty="0"/>
              <a:t>o</a:t>
            </a:r>
            <a:r>
              <a:rPr lang="sk-SK" sz="2300" b="1" dirty="0" smtClean="0"/>
              <a:t>sobnosti</a:t>
            </a:r>
            <a:r>
              <a:rPr lang="sk-SK" sz="2300" b="1" dirty="0"/>
              <a:t>?</a:t>
            </a:r>
          </a:p>
        </p:txBody>
      </p:sp>
      <p:sp>
        <p:nvSpPr>
          <p:cNvPr id="1042" name="Obdĺžnik 1041"/>
          <p:cNvSpPr/>
          <p:nvPr/>
        </p:nvSpPr>
        <p:spPr>
          <a:xfrm>
            <a:off x="4644008" y="4762309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500" b="1" dirty="0"/>
              <a:t>Aká je </a:t>
            </a:r>
          </a:p>
          <a:p>
            <a:r>
              <a:rPr lang="sk-SK" sz="2500" b="1" dirty="0"/>
              <a:t>realita?</a:t>
            </a:r>
          </a:p>
        </p:txBody>
      </p:sp>
      <p:sp>
        <p:nvSpPr>
          <p:cNvPr id="1043" name="Obdĺžnik 1042"/>
          <p:cNvSpPr/>
          <p:nvPr/>
        </p:nvSpPr>
        <p:spPr>
          <a:xfrm>
            <a:off x="72008" y="250924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Aký mám prospech?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Ako mi ide učenie?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Koľko sa učím?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- Na čo mám talent?</a:t>
            </a:r>
          </a:p>
        </p:txBody>
      </p:sp>
      <p:sp>
        <p:nvSpPr>
          <p:cNvPr id="1044" name="Obdĺžnik 1043"/>
          <p:cNvSpPr/>
          <p:nvPr/>
        </p:nvSpPr>
        <p:spPr>
          <a:xfrm>
            <a:off x="91976" y="44061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>
                <a:solidFill>
                  <a:srgbClr val="7030A0"/>
                </a:solidFill>
              </a:rPr>
              <a:t>- technický?</a:t>
            </a:r>
          </a:p>
          <a:p>
            <a:r>
              <a:rPr lang="sk-SK" dirty="0">
                <a:solidFill>
                  <a:srgbClr val="7030A0"/>
                </a:solidFill>
              </a:rPr>
              <a:t>- intelektuálny?</a:t>
            </a:r>
          </a:p>
          <a:p>
            <a:r>
              <a:rPr lang="sk-SK" dirty="0">
                <a:solidFill>
                  <a:srgbClr val="7030A0"/>
                </a:solidFill>
              </a:rPr>
              <a:t>- umelecký?</a:t>
            </a:r>
          </a:p>
          <a:p>
            <a:r>
              <a:rPr lang="sk-SK" dirty="0">
                <a:solidFill>
                  <a:srgbClr val="7030A0"/>
                </a:solidFill>
              </a:rPr>
              <a:t>- sociálny?</a:t>
            </a:r>
          </a:p>
          <a:p>
            <a:r>
              <a:rPr lang="sk-SK" dirty="0">
                <a:solidFill>
                  <a:srgbClr val="7030A0"/>
                </a:solidFill>
              </a:rPr>
              <a:t>- administratívny?</a:t>
            </a:r>
          </a:p>
          <a:p>
            <a:r>
              <a:rPr lang="sk-SK" dirty="0">
                <a:solidFill>
                  <a:srgbClr val="7030A0"/>
                </a:solidFill>
              </a:rPr>
              <a:t>- podnikavý?</a:t>
            </a:r>
          </a:p>
        </p:txBody>
      </p:sp>
      <p:sp>
        <p:nvSpPr>
          <p:cNvPr id="1045" name="Obdĺžnik 1044"/>
          <p:cNvSpPr/>
          <p:nvPr/>
        </p:nvSpPr>
        <p:spPr>
          <a:xfrm>
            <a:off x="6372200" y="22322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- počítače, technika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- práca </a:t>
            </a:r>
            <a:r>
              <a:rPr lang="sk-SK" dirty="0">
                <a:solidFill>
                  <a:srgbClr val="FF0000"/>
                </a:solidFill>
              </a:rPr>
              <a:t>s ľuďmi</a:t>
            </a:r>
          </a:p>
          <a:p>
            <a:r>
              <a:rPr lang="sk-SK" dirty="0">
                <a:solidFill>
                  <a:srgbClr val="FF0000"/>
                </a:solidFill>
              </a:rPr>
              <a:t>- kreslenie</a:t>
            </a:r>
          </a:p>
          <a:p>
            <a:r>
              <a:rPr lang="sk-SK" dirty="0">
                <a:solidFill>
                  <a:srgbClr val="FF0000"/>
                </a:solidFill>
              </a:rPr>
              <a:t>- čítanie, </a:t>
            </a:r>
            <a:r>
              <a:rPr lang="sk-SK" dirty="0" smtClean="0">
                <a:solidFill>
                  <a:srgbClr val="FF0000"/>
                </a:solidFill>
              </a:rPr>
              <a:t>učenie sa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- autá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- varenie</a:t>
            </a:r>
          </a:p>
          <a:p>
            <a:r>
              <a:rPr lang="sk-SK" dirty="0">
                <a:solidFill>
                  <a:srgbClr val="FF0000"/>
                </a:solidFill>
              </a:rPr>
              <a:t>- m</a:t>
            </a:r>
            <a:r>
              <a:rPr lang="sk-SK" dirty="0" smtClean="0">
                <a:solidFill>
                  <a:srgbClr val="FF0000"/>
                </a:solidFill>
              </a:rPr>
              <a:t>anuálne práce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- práca s deťmi.... 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1046" name="Obdĺžnik 1045"/>
          <p:cNvSpPr/>
          <p:nvPr/>
        </p:nvSpPr>
        <p:spPr>
          <a:xfrm>
            <a:off x="6372200" y="4608420"/>
            <a:ext cx="5328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70C0"/>
                </a:solidFill>
              </a:rPr>
              <a:t>-Aké mám šance?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- Aké </a:t>
            </a:r>
            <a:r>
              <a:rPr lang="sk-SK" dirty="0">
                <a:solidFill>
                  <a:srgbClr val="0070C0"/>
                </a:solidFill>
              </a:rPr>
              <a:t>sú nevýhody </a:t>
            </a:r>
            <a:endParaRPr lang="sk-SK" dirty="0" smtClean="0">
              <a:solidFill>
                <a:srgbClr val="0070C0"/>
              </a:solidFill>
            </a:endParaRPr>
          </a:p>
          <a:p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tohto povolania?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- </a:t>
            </a:r>
            <a:r>
              <a:rPr lang="sk-SK" dirty="0">
                <a:solidFill>
                  <a:srgbClr val="0070C0"/>
                </a:solidFill>
              </a:rPr>
              <a:t>Uplatním sa?</a:t>
            </a:r>
          </a:p>
          <a:p>
            <a:r>
              <a:rPr lang="sk-SK" dirty="0">
                <a:solidFill>
                  <a:srgbClr val="0070C0"/>
                </a:solidFill>
              </a:rPr>
              <a:t>- Koľko zarobím?</a:t>
            </a:r>
          </a:p>
          <a:p>
            <a:r>
              <a:rPr lang="sk-SK" dirty="0">
                <a:solidFill>
                  <a:srgbClr val="0070C0"/>
                </a:solidFill>
              </a:rPr>
              <a:t>- Mám zdravotné </a:t>
            </a:r>
          </a:p>
          <a:p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smtClean="0">
                <a:solidFill>
                  <a:srgbClr val="0070C0"/>
                </a:solidFill>
              </a:rPr>
              <a:t> obmedzenia</a:t>
            </a:r>
            <a:r>
              <a:rPr lang="sk-SK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165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3255628" y="2564904"/>
            <a:ext cx="2376264" cy="122413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AKÝ SOM TYP</a:t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>OSOBNOSTI?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461454" y="5491304"/>
            <a:ext cx="2376264" cy="1224136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Podnikavý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02556" y="3573015"/>
            <a:ext cx="2736304" cy="1224136"/>
          </a:xfrm>
          <a:prstGeom prst="ellipse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Administratívny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339156" y="1488356"/>
            <a:ext cx="2376264" cy="1224136"/>
          </a:xfrm>
          <a:prstGeom prst="ellipse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chemeClr val="tx1"/>
                </a:solidFill>
              </a:rPr>
              <a:t>Manuálne-technický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148064" y="1493168"/>
            <a:ext cx="2376264" cy="12241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Umelecký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3338860" y="116632"/>
            <a:ext cx="2395128" cy="1224136"/>
          </a:xfrm>
          <a:prstGeom prst="ellipse">
            <a:avLst/>
          </a:prstGeom>
          <a:solidFill>
            <a:srgbClr val="F8D7D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Intelektuálny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156176" y="3717032"/>
            <a:ext cx="2376264" cy="1224136"/>
          </a:xfrm>
          <a:prstGeom prst="ellipse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Sociálny</a:t>
            </a:r>
            <a:endParaRPr lang="sk-SK" b="1" dirty="0">
              <a:solidFill>
                <a:schemeClr val="tx1"/>
              </a:solidFill>
            </a:endParaRPr>
          </a:p>
        </p:txBody>
      </p:sp>
      <p:cxnSp>
        <p:nvCxnSpPr>
          <p:cNvPr id="12" name="Rovná spojnica 11"/>
          <p:cNvCxnSpPr/>
          <p:nvPr/>
        </p:nvCxnSpPr>
        <p:spPr>
          <a:xfrm>
            <a:off x="3129124" y="2709106"/>
            <a:ext cx="228600" cy="143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flipV="1">
            <a:off x="2699792" y="3393741"/>
            <a:ext cx="582972" cy="202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5589808" y="3395300"/>
            <a:ext cx="1040358" cy="405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4524610" y="3789040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4460912" y="1340768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 flipV="1">
            <a:off x="5505388" y="2709106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ĺžnik 35"/>
          <p:cNvSpPr/>
          <p:nvPr/>
        </p:nvSpPr>
        <p:spPr>
          <a:xfrm>
            <a:off x="3282764" y="1196752"/>
            <a:ext cx="24512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>
                <a:solidFill>
                  <a:schemeClr val="tx1"/>
                </a:solidFill>
              </a:rPr>
              <a:t>Uprednostňuje riešenie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teoretických úloh, ktoré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vyžadujú premýšľanie,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hľadanie pravdy </a:t>
            </a:r>
            <a:r>
              <a:rPr lang="sk-SK" sz="1500" b="1" dirty="0" smtClean="0">
                <a:solidFill>
                  <a:schemeClr val="tx1"/>
                </a:solidFill>
              </a:rPr>
              <a:t>o svete</a:t>
            </a:r>
            <a:r>
              <a:rPr lang="sk-SK" sz="15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7" name="Obdĺžnik 36"/>
          <p:cNvSpPr/>
          <p:nvPr/>
        </p:nvSpPr>
        <p:spPr>
          <a:xfrm>
            <a:off x="18852" y="260647"/>
            <a:ext cx="2699792" cy="13681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 smtClean="0">
                <a:solidFill>
                  <a:schemeClr val="tx1"/>
                </a:solidFill>
              </a:rPr>
              <a:t>Uprednostňuje praktické, technické alebo manuálne</a:t>
            </a:r>
          </a:p>
          <a:p>
            <a:r>
              <a:rPr lang="sk-SK" sz="1500" b="1" dirty="0" smtClean="0">
                <a:solidFill>
                  <a:schemeClr val="tx1"/>
                </a:solidFill>
              </a:rPr>
              <a:t>činnosti, ktoré poskytujú konkrétne a viditeľné výsledky práce.</a:t>
            </a:r>
            <a:endParaRPr lang="sk-SK" sz="1500" b="1" dirty="0">
              <a:solidFill>
                <a:schemeClr val="tx1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6425903" y="271772"/>
            <a:ext cx="2699792" cy="13681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>
                <a:solidFill>
                  <a:schemeClr val="tx1"/>
                </a:solidFill>
              </a:rPr>
              <a:t>Dáva prednosť </a:t>
            </a:r>
            <a:r>
              <a:rPr lang="sk-SK" sz="1500" b="1" dirty="0" smtClean="0">
                <a:solidFill>
                  <a:schemeClr val="tx1"/>
                </a:solidFill>
              </a:rPr>
              <a:t>rôznym umeleckým činnostiam</a:t>
            </a:r>
            <a:r>
              <a:rPr lang="sk-SK" sz="1500" b="1" dirty="0">
                <a:solidFill>
                  <a:schemeClr val="tx1"/>
                </a:solidFill>
              </a:rPr>
              <a:t>, ktoré mu </a:t>
            </a:r>
            <a:r>
              <a:rPr lang="sk-SK" sz="1500" b="1" dirty="0" smtClean="0">
                <a:solidFill>
                  <a:schemeClr val="tx1"/>
                </a:solidFill>
              </a:rPr>
              <a:t>umožňujú </a:t>
            </a:r>
            <a:r>
              <a:rPr lang="sk-SK" sz="1500" b="1" dirty="0">
                <a:solidFill>
                  <a:schemeClr val="tx1"/>
                </a:solidFill>
              </a:rPr>
              <a:t>vyjadriť sa </a:t>
            </a:r>
            <a:r>
              <a:rPr lang="sk-SK" sz="1500" b="1" dirty="0" smtClean="0">
                <a:solidFill>
                  <a:schemeClr val="tx1"/>
                </a:solidFill>
              </a:rPr>
              <a:t>farbou</a:t>
            </a:r>
            <a:r>
              <a:rPr lang="sk-SK" sz="1500" b="1" dirty="0">
                <a:solidFill>
                  <a:schemeClr val="tx1"/>
                </a:solidFill>
              </a:rPr>
              <a:t>, tvarom,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pohybom, hudbou </a:t>
            </a:r>
            <a:r>
              <a:rPr lang="sk-SK" sz="1500" b="1" dirty="0" smtClean="0">
                <a:solidFill>
                  <a:schemeClr val="tx1"/>
                </a:solidFill>
              </a:rPr>
              <a:t>alebo </a:t>
            </a:r>
            <a:r>
              <a:rPr lang="sk-SK" sz="1500" b="1" dirty="0">
                <a:solidFill>
                  <a:schemeClr val="tx1"/>
                </a:solidFill>
              </a:rPr>
              <a:t>slovami.</a:t>
            </a:r>
          </a:p>
        </p:txBody>
      </p:sp>
      <p:sp>
        <p:nvSpPr>
          <p:cNvPr id="39" name="Obdĺžnik 38"/>
          <p:cNvSpPr/>
          <p:nvPr/>
        </p:nvSpPr>
        <p:spPr>
          <a:xfrm>
            <a:off x="18852" y="4797151"/>
            <a:ext cx="3110272" cy="14401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>
                <a:solidFill>
                  <a:schemeClr val="tx1"/>
                </a:solidFill>
              </a:rPr>
              <a:t>Uprednostňuje </a:t>
            </a:r>
            <a:r>
              <a:rPr lang="sk-SK" sz="1500" b="1" dirty="0" smtClean="0">
                <a:solidFill>
                  <a:schemeClr val="tx1"/>
                </a:solidFill>
              </a:rPr>
              <a:t>jasne stanovené činnosti napríklad </a:t>
            </a:r>
            <a:r>
              <a:rPr lang="sk-SK" sz="1500" b="1" dirty="0">
                <a:solidFill>
                  <a:schemeClr val="tx1"/>
                </a:solidFill>
              </a:rPr>
              <a:t>v obchodnej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či </a:t>
            </a:r>
            <a:r>
              <a:rPr lang="sk-SK" sz="1500" b="1" dirty="0" smtClean="0">
                <a:solidFill>
                  <a:schemeClr val="tx1"/>
                </a:solidFill>
              </a:rPr>
              <a:t>administratívnej oblasti, analyzovanie rôznych </a:t>
            </a:r>
            <a:r>
              <a:rPr lang="sk-SK" sz="1500" b="1" dirty="0">
                <a:solidFill>
                  <a:schemeClr val="tx1"/>
                </a:solidFill>
              </a:rPr>
              <a:t>údajov, </a:t>
            </a:r>
            <a:r>
              <a:rPr lang="sk-SK" sz="1500" b="1" dirty="0" smtClean="0">
                <a:solidFill>
                  <a:schemeClr val="tx1"/>
                </a:solidFill>
              </a:rPr>
              <a:t>dát, organizačné úlohy a administratívne práce</a:t>
            </a:r>
            <a:r>
              <a:rPr lang="sk-SK" sz="15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1" name="Obdĺžnik 40"/>
          <p:cNvSpPr/>
          <p:nvPr/>
        </p:nvSpPr>
        <p:spPr>
          <a:xfrm>
            <a:off x="3299690" y="4149080"/>
            <a:ext cx="3330476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>
                <a:solidFill>
                  <a:schemeClr val="tx1"/>
                </a:solidFill>
              </a:rPr>
              <a:t>Bavia ho rôzne </a:t>
            </a:r>
            <a:r>
              <a:rPr lang="sk-SK" sz="1500" b="1" dirty="0" smtClean="0">
                <a:solidFill>
                  <a:schemeClr val="tx1"/>
                </a:solidFill>
              </a:rPr>
              <a:t>činnosti, ktoré </a:t>
            </a:r>
            <a:r>
              <a:rPr lang="sk-SK" sz="1500" b="1" dirty="0">
                <a:solidFill>
                  <a:schemeClr val="tx1"/>
                </a:solidFill>
              </a:rPr>
              <a:t>sú spojené </a:t>
            </a:r>
            <a:r>
              <a:rPr lang="sk-SK" sz="1500" b="1" dirty="0" smtClean="0">
                <a:solidFill>
                  <a:schemeClr val="tx1"/>
                </a:solidFill>
              </a:rPr>
              <a:t>s obchodom</a:t>
            </a:r>
            <a:r>
              <a:rPr lang="sk-SK" sz="1500" b="1" dirty="0">
                <a:solidFill>
                  <a:schemeClr val="tx1"/>
                </a:solidFill>
              </a:rPr>
              <a:t>, </a:t>
            </a:r>
            <a:r>
              <a:rPr lang="sk-SK" sz="1500" b="1" dirty="0" smtClean="0">
                <a:solidFill>
                  <a:schemeClr val="tx1"/>
                </a:solidFill>
              </a:rPr>
              <a:t>podnikaním, predajom </a:t>
            </a:r>
            <a:r>
              <a:rPr lang="sk-SK" sz="1500" b="1" dirty="0">
                <a:solidFill>
                  <a:schemeClr val="tx1"/>
                </a:solidFill>
              </a:rPr>
              <a:t>či </a:t>
            </a:r>
            <a:r>
              <a:rPr lang="sk-SK" sz="1500" b="1" dirty="0" smtClean="0">
                <a:solidFill>
                  <a:schemeClr val="tx1"/>
                </a:solidFill>
              </a:rPr>
              <a:t>nákupom rôzneho </a:t>
            </a:r>
            <a:r>
              <a:rPr lang="sk-SK" sz="1500" b="1" dirty="0">
                <a:solidFill>
                  <a:schemeClr val="tx1"/>
                </a:solidFill>
              </a:rPr>
              <a:t>tovaru, </a:t>
            </a:r>
            <a:r>
              <a:rPr lang="sk-SK" sz="1500" b="1" dirty="0" smtClean="0">
                <a:solidFill>
                  <a:schemeClr val="tx1"/>
                </a:solidFill>
              </a:rPr>
              <a:t>služieb a </a:t>
            </a:r>
            <a:r>
              <a:rPr lang="sk-SK" sz="1500" b="1" dirty="0">
                <a:solidFill>
                  <a:schemeClr val="tx1"/>
                </a:solidFill>
              </a:rPr>
              <a:t>ktoré vyžadujú </a:t>
            </a:r>
            <a:r>
              <a:rPr lang="sk-SK" sz="1500" b="1" dirty="0" smtClean="0">
                <a:solidFill>
                  <a:schemeClr val="tx1"/>
                </a:solidFill>
              </a:rPr>
              <a:t>energické správanie, podnikavosť, riadenie </a:t>
            </a:r>
            <a:r>
              <a:rPr lang="sk-SK" sz="1500" b="1" dirty="0">
                <a:solidFill>
                  <a:schemeClr val="tx1"/>
                </a:solidFill>
              </a:rPr>
              <a:t>ostatných ľudí.</a:t>
            </a:r>
          </a:p>
        </p:txBody>
      </p:sp>
      <p:sp>
        <p:nvSpPr>
          <p:cNvPr id="54" name="Obdĺžnik 53"/>
          <p:cNvSpPr/>
          <p:nvPr/>
        </p:nvSpPr>
        <p:spPr>
          <a:xfrm>
            <a:off x="6841251" y="4807227"/>
            <a:ext cx="2284444" cy="1908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500" b="1" dirty="0">
                <a:solidFill>
                  <a:schemeClr val="tx1"/>
                </a:solidFill>
              </a:rPr>
              <a:t>Baví ho pomáhať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ľuďom pri riešení ich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osobných alebo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z</a:t>
            </a:r>
            <a:r>
              <a:rPr lang="sk-SK" sz="1500" b="1" dirty="0" smtClean="0">
                <a:solidFill>
                  <a:schemeClr val="tx1"/>
                </a:solidFill>
              </a:rPr>
              <a:t>dravotných problémov</a:t>
            </a:r>
            <a:r>
              <a:rPr lang="sk-SK" sz="1500" b="1" dirty="0">
                <a:solidFill>
                  <a:schemeClr val="tx1"/>
                </a:solidFill>
              </a:rPr>
              <a:t>, pri ich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vzdelávaní,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starostlivosti o deti ale </a:t>
            </a:r>
          </a:p>
          <a:p>
            <a:r>
              <a:rPr lang="sk-SK" sz="1500" b="1" dirty="0">
                <a:solidFill>
                  <a:schemeClr val="tx1"/>
                </a:solidFill>
              </a:rPr>
              <a:t>i dospelé osoby.</a:t>
            </a:r>
          </a:p>
        </p:txBody>
      </p:sp>
    </p:spTree>
    <p:extLst>
      <p:ext uri="{BB962C8B-B14F-4D97-AF65-F5344CB8AC3E}">
        <p14:creationId xmlns:p14="http://schemas.microsoft.com/office/powerpoint/2010/main" xmlns="" val="18624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67544" y="188641"/>
            <a:ext cx="8208912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sk-SK" sz="4500" dirty="0" smtClean="0">
                <a:solidFill>
                  <a:schemeClr val="tx1"/>
                </a:solidFill>
              </a:rPr>
              <a:t>Ako si vybrať strednú školu</a:t>
            </a:r>
            <a:endParaRPr lang="sk-SK" sz="4500" dirty="0">
              <a:solidFill>
                <a:schemeClr val="tx1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67544" y="1341107"/>
            <a:ext cx="8208912" cy="5112229"/>
          </a:xfrm>
        </p:spPr>
        <p:txBody>
          <a:bodyPr>
            <a:normAutofit fontScale="92500" lnSpcReduction="20000"/>
          </a:bodyPr>
          <a:lstStyle/>
          <a:p>
            <a:r>
              <a:rPr lang="sk-SK" sz="35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30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Rozhoduj sa sám za seba</a:t>
            </a:r>
          </a:p>
          <a:p>
            <a:r>
              <a:rPr lang="sk-SK" sz="3500" b="1" dirty="0" smtClean="0">
                <a:solidFill>
                  <a:schemeClr val="tx1"/>
                </a:solidFill>
                <a:sym typeface="Wingdings"/>
              </a:rPr>
              <a:t>    </a:t>
            </a:r>
            <a:r>
              <a:rPr lang="sk-SK" sz="2100" b="1" dirty="0" smtClean="0">
                <a:solidFill>
                  <a:schemeClr val="tx1"/>
                </a:solidFill>
                <a:sym typeface="Wingdings"/>
              </a:rPr>
              <a:t> Uvedom si, že to, čo sa páči tvojim kamarátom </a:t>
            </a:r>
          </a:p>
          <a:p>
            <a:r>
              <a:rPr lang="sk-SK" sz="2100" b="1" dirty="0" smtClean="0">
                <a:solidFill>
                  <a:schemeClr val="tx1"/>
                </a:solidFill>
                <a:sym typeface="Wingdings"/>
              </a:rPr>
              <a:t>          a spolužiakom, nemusí byť vhodné pre teba.</a:t>
            </a:r>
            <a:endParaRPr lang="sk-SK" sz="2100" dirty="0">
              <a:solidFill>
                <a:schemeClr val="tx1"/>
              </a:solidFill>
              <a:sym typeface="Wingdings"/>
            </a:endParaRPr>
          </a:p>
          <a:p>
            <a:r>
              <a:rPr lang="sk-SK" sz="3500" b="1" dirty="0">
                <a:solidFill>
                  <a:srgbClr val="002060"/>
                </a:solidFill>
                <a:sym typeface="Wingdings"/>
              </a:rPr>
              <a:t></a:t>
            </a:r>
            <a:r>
              <a:rPr lang="sk-SK" sz="2800" b="1" dirty="0">
                <a:solidFill>
                  <a:srgbClr val="002060"/>
                </a:solidFill>
                <a:sym typeface="Wingdings"/>
              </a:rPr>
              <a:t> </a:t>
            </a:r>
            <a:r>
              <a:rPr lang="sk-SK" sz="30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Odpovedz si na otázky:</a:t>
            </a:r>
            <a:endParaRPr lang="sk-SK" sz="3000" dirty="0" smtClean="0">
              <a:solidFill>
                <a:srgbClr val="002060"/>
              </a:solidFill>
              <a:sym typeface="Wingdings"/>
            </a:endParaRPr>
          </a:p>
          <a:p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  Mám šancu dostať sa na školu?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Bude ma škola baviť?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Má škola perspektívu?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Mám šancu zvládnuť štúdium?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Ktoré sú profilové predmety? Nemám s nimi problémy?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Bude štúdium finančne náročné?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Mám šance sa po škole uplatniť?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     Chcem ísť po skončení SŠ na VŠ?</a:t>
            </a:r>
          </a:p>
          <a:p>
            <a:r>
              <a:rPr lang="sk-SK" sz="20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4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28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8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Získaj čo najviac informácií o škole:</a:t>
            </a:r>
          </a:p>
          <a:p>
            <a:pPr marL="45720" indent="0">
              <a:buNone/>
            </a:pPr>
            <a:r>
              <a:rPr lang="sk-SK" sz="2800" b="1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/>
              </a:rPr>
              <a:t>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z internetovej stránky vybranej školy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 z internetových stránok poskytujúcich informácie o SŠ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          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  <a:hlinkClick r:id="rId2"/>
              </a:rPr>
              <a:t>https://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  <a:hlinkClick r:id="rId2"/>
              </a:rPr>
              <a:t>www.svs.edu.sk/prehlady.aspx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 </a:t>
            </a:r>
            <a:r>
              <a:rPr lang="sk-SK" sz="1500" b="1" dirty="0" smtClean="0">
                <a:solidFill>
                  <a:schemeClr val="tx1"/>
                </a:solidFill>
                <a:sym typeface="Wingdings"/>
              </a:rPr>
              <a:t>(naplnenosť a možnosti   							štúdia)</a:t>
            </a:r>
          </a:p>
          <a:p>
            <a:pPr marL="45720" indent="0">
              <a:buNone/>
            </a:pPr>
            <a:endParaRPr lang="sk-SK" sz="300" b="1" dirty="0" smtClean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 navštív dni otvorených dverí, kde sa dozvieš: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 priestory a vybavenie školy</a:t>
            </a:r>
          </a:p>
          <a:p>
            <a:pPr marL="45720" indent="0">
              <a:buNone/>
            </a:pP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  záujmové aktivity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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projekty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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možnosti štúdia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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prijímacie pohovory</a:t>
            </a:r>
          </a:p>
          <a:p>
            <a:pPr marL="45720" indent="0">
              <a:buNone/>
            </a:pP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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uplatnenie absolventov</a:t>
            </a:r>
          </a:p>
          <a:p>
            <a:pPr marL="45720" indent="0">
              <a:buNone/>
            </a:pPr>
            <a:r>
              <a:rPr lang="sk-SK" sz="1900" b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     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 </a:t>
            </a: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úspešnosť absolventov</a:t>
            </a: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b="1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2800" b="1" dirty="0">
              <a:solidFill>
                <a:schemeClr val="tx1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7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64639" cy="864096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>
                <a:solidFill>
                  <a:schemeClr val="tx1"/>
                </a:solidFill>
              </a:rPr>
              <a:t>Nesprávna voľba povolania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7848872" cy="475252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k-SK" sz="9600" b="1" dirty="0"/>
              <a:t/>
            </a:r>
            <a:br>
              <a:rPr lang="sk-SK" sz="9600" b="1" dirty="0"/>
            </a:b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400" b="1" dirty="0">
                <a:solidFill>
                  <a:srgbClr val="002060"/>
                </a:solidFill>
                <a:sym typeface="Wingdings"/>
              </a:rPr>
              <a:t>p</a:t>
            </a: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odcenenie z</a:t>
            </a:r>
            <a:r>
              <a:rPr lang="sk-SK" sz="2400" b="1" dirty="0" smtClean="0">
                <a:solidFill>
                  <a:srgbClr val="002060"/>
                </a:solidFill>
              </a:rPr>
              <a:t>dravotného stavu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>
                <a:solidFill>
                  <a:srgbClr val="002060"/>
                </a:solidFill>
                <a:sym typeface="Wingdings"/>
              </a:rPr>
              <a:t></a:t>
            </a: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 </a:t>
            </a:r>
            <a:r>
              <a:rPr lang="sk-SK" sz="2400" b="1" dirty="0">
                <a:solidFill>
                  <a:srgbClr val="002060"/>
                </a:solidFill>
                <a:sym typeface="Wingdings"/>
              </a:rPr>
              <a:t>n</a:t>
            </a:r>
            <a:r>
              <a:rPr lang="sk-SK" sz="2400" b="1" dirty="0" smtClean="0">
                <a:solidFill>
                  <a:srgbClr val="002060"/>
                </a:solidFill>
              </a:rPr>
              <a:t>ereálna </a:t>
            </a:r>
            <a:r>
              <a:rPr lang="sk-SK" sz="2400" b="1" dirty="0">
                <a:solidFill>
                  <a:srgbClr val="002060"/>
                </a:solidFill>
              </a:rPr>
              <a:t>voľba štúdia a povolania</a:t>
            </a: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>
                <a:solidFill>
                  <a:srgbClr val="002060"/>
                </a:solidFill>
                <a:sym typeface="Wingdings"/>
              </a:rPr>
              <a:t></a:t>
            </a:r>
            <a:r>
              <a:rPr lang="sk-SK" sz="2400" b="1" dirty="0" smtClean="0"/>
              <a:t> </a:t>
            </a:r>
            <a:r>
              <a:rPr lang="sk-SK" sz="2400" b="1" dirty="0" smtClean="0">
                <a:solidFill>
                  <a:srgbClr val="002060"/>
                </a:solidFill>
              </a:rPr>
              <a:t>výber </a:t>
            </a:r>
            <a:r>
              <a:rPr lang="sk-SK" sz="2400" b="1" dirty="0">
                <a:solidFill>
                  <a:srgbClr val="002060"/>
                </a:solidFill>
              </a:rPr>
              <a:t>školy podľa kamaráta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>
                <a:solidFill>
                  <a:srgbClr val="002060"/>
                </a:solidFill>
                <a:sym typeface="Wingdings"/>
              </a:rPr>
              <a:t></a:t>
            </a:r>
            <a:r>
              <a:rPr lang="sk-SK" sz="2400" b="1" dirty="0" smtClean="0"/>
              <a:t> </a:t>
            </a:r>
            <a:r>
              <a:rPr lang="sk-SK" sz="2400" b="1" dirty="0" smtClean="0">
                <a:solidFill>
                  <a:srgbClr val="002060"/>
                </a:solidFill>
              </a:rPr>
              <a:t>nezohľadnenie </a:t>
            </a:r>
            <a:r>
              <a:rPr lang="sk-SK" sz="2400" b="1" dirty="0">
                <a:solidFill>
                  <a:srgbClr val="002060"/>
                </a:solidFill>
              </a:rPr>
              <a:t> svojich slabých stránok a nevyužitie </a:t>
            </a:r>
            <a:endParaRPr lang="sk-SK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sk-SK" sz="2400" b="1" dirty="0">
                <a:solidFill>
                  <a:srgbClr val="002060"/>
                </a:solidFill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</a:rPr>
              <a:t>   silných </a:t>
            </a:r>
            <a:r>
              <a:rPr lang="sk-SK" sz="2400" b="1" dirty="0">
                <a:solidFill>
                  <a:srgbClr val="002060"/>
                </a:solidFill>
              </a:rPr>
              <a:t>stránok</a:t>
            </a:r>
            <a:r>
              <a:rPr lang="sk-SK" sz="2400" dirty="0">
                <a:solidFill>
                  <a:srgbClr val="002060"/>
                </a:solidFill>
              </a:rPr>
              <a:t/>
            </a:r>
            <a:br>
              <a:rPr lang="sk-SK" sz="2400" dirty="0">
                <a:solidFill>
                  <a:srgbClr val="002060"/>
                </a:solidFill>
              </a:rPr>
            </a:b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16903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4500" dirty="0">
                <a:solidFill>
                  <a:schemeClr val="tx1"/>
                </a:solidFill>
              </a:rPr>
              <a:t>Kto ti môže poradiť</a:t>
            </a: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08912" cy="54006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4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Výchovný poradca – má k dispozícii:</a:t>
            </a:r>
          </a:p>
          <a:p>
            <a:pPr marL="45720" indent="0">
              <a:buNone/>
            </a:pPr>
            <a:r>
              <a:rPr lang="sk-SK" sz="24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   </a:t>
            </a:r>
            <a:r>
              <a:rPr lang="sk-SK" sz="1900" b="1" dirty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1900" dirty="0" smtClean="0">
                <a:solidFill>
                  <a:schemeClr val="tx1"/>
                </a:solidFill>
                <a:sym typeface="Wingdings"/>
              </a:rPr>
              <a:t>zoznam všetkých stredných škôl a učebných odborov na                   </a:t>
            </a:r>
          </a:p>
          <a:p>
            <a:pPr marL="45720" indent="0">
              <a:buNone/>
            </a:pPr>
            <a:r>
              <a:rPr lang="sk-SK" sz="1900" dirty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1900" dirty="0" smtClean="0">
                <a:solidFill>
                  <a:schemeClr val="tx1"/>
                </a:solidFill>
                <a:sym typeface="Wingdings"/>
              </a:rPr>
              <a:t>        Slovensku</a:t>
            </a:r>
          </a:p>
          <a:p>
            <a:pPr marL="45720" indent="0">
              <a:buNone/>
            </a:pP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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údaje </a:t>
            </a:r>
            <a:r>
              <a:rPr lang="sk-SK" sz="2000" dirty="0">
                <a:solidFill>
                  <a:schemeClr val="tx1"/>
                </a:solidFill>
              </a:rPr>
              <a:t>o počte prihlásených žiakov na daný odbor, o počte  </a:t>
            </a:r>
            <a:r>
              <a:rPr lang="sk-SK" sz="2000" dirty="0" smtClean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        prijímaných žiakov</a:t>
            </a:r>
            <a:endParaRPr lang="sk-SK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1900" b="1" dirty="0" smtClean="0">
                <a:solidFill>
                  <a:schemeClr val="tx1"/>
                </a:solidFill>
                <a:sym typeface="Wingdings"/>
              </a:rPr>
              <a:t>     </a:t>
            </a:r>
            <a:r>
              <a:rPr lang="sk-SK" sz="2000" b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tvoje </a:t>
            </a:r>
            <a:r>
              <a:rPr lang="sk-SK" sz="2000" dirty="0">
                <a:solidFill>
                  <a:schemeClr val="tx1"/>
                </a:solidFill>
              </a:rPr>
              <a:t>poradie medzi uchádzačmi na základe </a:t>
            </a:r>
            <a:r>
              <a:rPr lang="sk-SK" sz="2000" dirty="0" smtClean="0">
                <a:solidFill>
                  <a:schemeClr val="tx1"/>
                </a:solidFill>
              </a:rPr>
              <a:t>prospechu</a:t>
            </a:r>
          </a:p>
          <a:p>
            <a:pPr marL="45720" indent="0">
              <a:buNone/>
            </a:pPr>
            <a:endParaRPr lang="sk-SK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4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Školský psychológ</a:t>
            </a:r>
          </a:p>
          <a:p>
            <a:pPr marL="45720" indent="0">
              <a:buNone/>
            </a:pPr>
            <a:r>
              <a:rPr lang="sk-SK" sz="2400" b="1" dirty="0" smtClean="0">
                <a:solidFill>
                  <a:schemeClr val="tx1"/>
                </a:solidFill>
                <a:sym typeface="Wingdings"/>
              </a:rPr>
              <a:t>     </a:t>
            </a:r>
            <a:r>
              <a:rPr lang="sk-SK" sz="1900" dirty="0" smtClean="0">
                <a:solidFill>
                  <a:schemeClr val="tx1"/>
                </a:solidFill>
                <a:sym typeface="Wingdings"/>
              </a:rPr>
              <a:t> testy osobnosti zamerané na voľbu povolania</a:t>
            </a:r>
          </a:p>
          <a:p>
            <a:pPr marL="45720" indent="0">
              <a:buNone/>
            </a:pPr>
            <a:endParaRPr lang="sk-SK" sz="1900" dirty="0" smtClean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r>
              <a:rPr lang="sk-SK" sz="24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4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Rodičia, pretože:</a:t>
            </a:r>
          </a:p>
          <a:p>
            <a:pPr marL="45720" indent="0">
              <a:buNone/>
            </a:pPr>
            <a:r>
              <a:rPr lang="sk-SK" sz="1900" dirty="0" smtClean="0">
                <a:solidFill>
                  <a:schemeClr val="tx1"/>
                </a:solidFill>
                <a:sym typeface="Wingdings"/>
              </a:rPr>
              <a:t>       </a:t>
            </a:r>
            <a:r>
              <a:rPr lang="sk-SK" sz="2000" dirty="0" smtClean="0">
                <a:solidFill>
                  <a:schemeClr val="tx1"/>
                </a:solidFill>
                <a:sym typeface="Wingdings"/>
              </a:rPr>
              <a:t>m</a:t>
            </a:r>
            <a:r>
              <a:rPr lang="sk-SK" sz="2000" dirty="0" smtClean="0">
                <a:solidFill>
                  <a:schemeClr val="tx1"/>
                </a:solidFill>
              </a:rPr>
              <a:t>ajú </a:t>
            </a:r>
            <a:r>
              <a:rPr lang="sk-SK" sz="2000" dirty="0">
                <a:solidFill>
                  <a:schemeClr val="tx1"/>
                </a:solidFill>
              </a:rPr>
              <a:t>oveľa </a:t>
            </a:r>
            <a:r>
              <a:rPr lang="sk-SK" sz="2000" dirty="0" smtClean="0">
                <a:solidFill>
                  <a:schemeClr val="tx1"/>
                </a:solidFill>
              </a:rPr>
              <a:t>viac </a:t>
            </a:r>
            <a:r>
              <a:rPr lang="sk-SK" sz="2000" dirty="0">
                <a:solidFill>
                  <a:schemeClr val="tx1"/>
                </a:solidFill>
              </a:rPr>
              <a:t>životných skúseností ako </a:t>
            </a:r>
            <a:r>
              <a:rPr lang="sk-SK" sz="2000" dirty="0" smtClean="0">
                <a:solidFill>
                  <a:schemeClr val="tx1"/>
                </a:solidFill>
              </a:rPr>
              <a:t>ty</a:t>
            </a:r>
            <a:endParaRPr lang="sk-SK" sz="2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sk-SK" sz="2000" dirty="0" smtClean="0">
                <a:solidFill>
                  <a:schemeClr val="tx1"/>
                </a:solidFill>
                <a:sym typeface="Wingdings"/>
              </a:rPr>
              <a:t>      p</a:t>
            </a:r>
            <a:r>
              <a:rPr lang="sk-SK" sz="2000" dirty="0" smtClean="0">
                <a:solidFill>
                  <a:schemeClr val="tx1"/>
                </a:solidFill>
              </a:rPr>
              <a:t>oznajú ťa odmalička a určite im záleží na tom, aby si bol v živote </a:t>
            </a:r>
          </a:p>
          <a:p>
            <a:pPr marL="45720" indent="0"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 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       šťastný</a:t>
            </a:r>
          </a:p>
          <a:p>
            <a:pPr marL="45720" indent="0">
              <a:buNone/>
            </a:pPr>
            <a:endParaRPr lang="sk-SK" sz="1900" b="1" dirty="0">
              <a:solidFill>
                <a:srgbClr val="002060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endParaRPr lang="sk-SK" sz="1900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1900" dirty="0">
              <a:solidFill>
                <a:schemeClr val="tx1"/>
              </a:solidFill>
              <a:sym typeface="Wingdings"/>
            </a:endParaRPr>
          </a:p>
          <a:p>
            <a:pPr marL="45720" indent="0">
              <a:buNone/>
            </a:pPr>
            <a:endParaRPr lang="sk-SK" sz="2400" b="1" dirty="0">
              <a:solidFill>
                <a:schemeClr val="tx1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763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95536" y="852079"/>
            <a:ext cx="8424936" cy="600984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sk-SK" sz="2600" b="1" dirty="0" smtClean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Centrum pedagogicko-psychologického poradenstva a prevencie</a:t>
            </a:r>
          </a:p>
          <a:p>
            <a:pPr marL="45720" indent="0">
              <a:buNone/>
            </a:pP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   (</a:t>
            </a:r>
            <a:r>
              <a:rPr lang="sk-SK" sz="2600" b="1" dirty="0" err="1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Švabinského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 7; 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  <a:hlinkClick r:id="rId2"/>
              </a:rPr>
              <a:t>https://cpppap-ba5.sk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  <a:hlinkClick r:id="rId2"/>
              </a:rPr>
              <a:t>/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 )</a:t>
            </a:r>
          </a:p>
          <a:p>
            <a:pPr marL="45720" indent="0">
              <a:buNone/>
            </a:pP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sk-SK" sz="2600" b="1" dirty="0" smtClean="0">
              <a:solidFill>
                <a:srgbClr val="002060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  <a:sym typeface="Wingdings"/>
              </a:rPr>
              <a:t>     </a:t>
            </a:r>
            <a:r>
              <a:rPr lang="sk-SK" sz="2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2500" dirty="0" smtClean="0">
                <a:solidFill>
                  <a:schemeClr val="tx1"/>
                </a:solidFill>
              </a:rPr>
              <a:t>konzultácia u psychológa, </a:t>
            </a:r>
            <a:r>
              <a:rPr lang="sk-SK" sz="2500" dirty="0">
                <a:solidFill>
                  <a:schemeClr val="tx1"/>
                </a:solidFill>
              </a:rPr>
              <a:t>kde sa dozvieš viac o svojich možnostiach </a:t>
            </a:r>
          </a:p>
          <a:p>
            <a:pPr marL="45720" indent="0">
              <a:buNone/>
            </a:pPr>
            <a:r>
              <a:rPr lang="sk-SK" sz="2500" dirty="0" smtClean="0">
                <a:solidFill>
                  <a:schemeClr val="tx1"/>
                </a:solidFill>
              </a:rPr>
              <a:t>        a</a:t>
            </a:r>
            <a:r>
              <a:rPr lang="sk-SK" sz="2500" dirty="0">
                <a:solidFill>
                  <a:schemeClr val="tx1"/>
                </a:solidFill>
              </a:rPr>
              <a:t> </a:t>
            </a:r>
            <a:r>
              <a:rPr lang="sk-SK" sz="2500" dirty="0" smtClean="0">
                <a:solidFill>
                  <a:schemeClr val="tx1"/>
                </a:solidFill>
              </a:rPr>
              <a:t>schopnostiach</a:t>
            </a:r>
          </a:p>
          <a:p>
            <a:pPr marL="45720" indent="0">
              <a:buNone/>
            </a:pPr>
            <a:endParaRPr lang="sk-SK" sz="1500" b="1" dirty="0">
              <a:solidFill>
                <a:schemeClr val="tx1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r>
              <a:rPr lang="sk-SK" sz="2600" b="1" dirty="0">
                <a:solidFill>
                  <a:srgbClr val="002060"/>
                </a:solidFill>
                <a:sym typeface="Wingdings"/>
              </a:rPr>
              <a:t> </a:t>
            </a:r>
            <a:r>
              <a:rPr lang="sk-SK" sz="2600" b="1" dirty="0" smtClean="0">
                <a:solidFill>
                  <a:srgbClr val="002060"/>
                </a:solidFill>
                <a:sym typeface="Wingdings"/>
              </a:rPr>
              <a:t> </a:t>
            </a:r>
            <a:r>
              <a:rPr lang="sk-SK" sz="2600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/>
              </a:rPr>
              <a:t>Internet</a:t>
            </a:r>
          </a:p>
          <a:p>
            <a:pPr marL="45720" indent="0">
              <a:buNone/>
            </a:pPr>
            <a:r>
              <a:rPr lang="sk-SK" sz="1800" dirty="0" smtClean="0">
                <a:solidFill>
                  <a:schemeClr val="tx1"/>
                </a:solidFill>
                <a:sym typeface="Wingdings"/>
              </a:rPr>
              <a:t>     </a:t>
            </a:r>
            <a:r>
              <a:rPr lang="sk-SK" sz="2500" dirty="0" smtClean="0">
                <a:solidFill>
                  <a:schemeClr val="tx1"/>
                </a:solidFill>
                <a:sym typeface="Wingdings"/>
              </a:rPr>
              <a:t> </a:t>
            </a:r>
            <a:r>
              <a:rPr lang="sk-SK" sz="2500" dirty="0" smtClean="0">
                <a:solidFill>
                  <a:schemeClr val="tx1"/>
                </a:solidFill>
              </a:rPr>
              <a:t>stránky </a:t>
            </a:r>
            <a:r>
              <a:rPr lang="sk-SK" sz="2500" dirty="0">
                <a:solidFill>
                  <a:schemeClr val="tx1"/>
                </a:solidFill>
              </a:rPr>
              <a:t>venované </a:t>
            </a:r>
            <a:r>
              <a:rPr lang="sk-SK" sz="2500" dirty="0" err="1">
                <a:solidFill>
                  <a:schemeClr val="tx1"/>
                </a:solidFill>
              </a:rPr>
              <a:t>kariérovému</a:t>
            </a:r>
            <a:r>
              <a:rPr lang="sk-SK" sz="2500" dirty="0">
                <a:solidFill>
                  <a:schemeClr val="tx1"/>
                </a:solidFill>
              </a:rPr>
              <a:t> </a:t>
            </a:r>
            <a:r>
              <a:rPr lang="sk-SK" sz="2500" dirty="0" smtClean="0">
                <a:solidFill>
                  <a:schemeClr val="tx1"/>
                </a:solidFill>
              </a:rPr>
              <a:t>poradenstvu</a:t>
            </a:r>
            <a:r>
              <a:rPr lang="sk-SK" sz="1800" dirty="0" smtClean="0"/>
              <a:t> </a:t>
            </a:r>
            <a:endParaRPr lang="sk-SK" sz="1800" dirty="0" smtClean="0"/>
          </a:p>
          <a:p>
            <a:pPr marL="45720" indent="0" algn="ctr">
              <a:buNone/>
            </a:pPr>
            <a:r>
              <a:rPr lang="sk-SK" sz="2300" b="1" dirty="0" smtClean="0">
                <a:solidFill>
                  <a:schemeClr val="tx1"/>
                </a:solidFill>
                <a:sym typeface="Wingdings"/>
                <a:hlinkClick r:id="rId3"/>
              </a:rPr>
              <a:t>https://www.svs.edu.sk</a:t>
            </a:r>
            <a:r>
              <a:rPr lang="sk-SK" sz="2300" b="1" dirty="0" smtClean="0">
                <a:solidFill>
                  <a:schemeClr val="tx1"/>
                </a:solidFill>
                <a:sym typeface="Wingdings"/>
                <a:hlinkClick r:id="rId3"/>
              </a:rPr>
              <a:t>/</a:t>
            </a:r>
            <a:endParaRPr lang="sk-SK" sz="2300" b="1" dirty="0" smtClean="0">
              <a:solidFill>
                <a:schemeClr val="tx1"/>
              </a:solidFill>
              <a:sym typeface="Wingdings"/>
            </a:endParaRPr>
          </a:p>
          <a:p>
            <a:pPr marL="45720" indent="0" algn="ctr">
              <a:buNone/>
            </a:pPr>
            <a:r>
              <a:rPr lang="sk-SK" sz="2300" b="1" dirty="0" smtClean="0">
                <a:solidFill>
                  <a:schemeClr val="tx1"/>
                </a:solidFill>
                <a:sym typeface="Wingdings"/>
                <a:hlinkClick r:id="rId4"/>
              </a:rPr>
              <a:t>http://dualnysystem.sk</a:t>
            </a:r>
            <a:r>
              <a:rPr lang="sk-SK" sz="2300" b="1" dirty="0" smtClean="0">
                <a:solidFill>
                  <a:schemeClr val="tx1"/>
                </a:solidFill>
                <a:sym typeface="Wingdings"/>
                <a:hlinkClick r:id="rId4"/>
              </a:rPr>
              <a:t>/</a:t>
            </a:r>
            <a:endParaRPr lang="sk-SK" sz="2300" b="1" dirty="0" smtClean="0">
              <a:solidFill>
                <a:schemeClr val="tx1"/>
              </a:solidFill>
              <a:sym typeface="Wingdings"/>
            </a:endParaRPr>
          </a:p>
          <a:p>
            <a:pPr marL="45720" indent="0" algn="ctr">
              <a:buNone/>
            </a:pPr>
            <a:r>
              <a:rPr lang="sk-SK" sz="2300" dirty="0" smtClean="0"/>
              <a:t>aplikácia „STREDNÁ“</a:t>
            </a:r>
            <a:endParaRPr lang="sk-SK" sz="2300" dirty="0"/>
          </a:p>
          <a:p>
            <a:pPr marL="45720" indent="0" algn="ctr">
              <a:buNone/>
            </a:pPr>
            <a:endParaRPr lang="sk-SK" sz="1800" dirty="0"/>
          </a:p>
          <a:p>
            <a:pPr marL="45720" indent="0">
              <a:buNone/>
            </a:pPr>
            <a:r>
              <a:rPr lang="sk-SK" sz="1800" dirty="0" smtClean="0"/>
              <a:t>     </a:t>
            </a:r>
            <a:r>
              <a:rPr lang="sk-SK" sz="2500" dirty="0" smtClean="0">
                <a:solidFill>
                  <a:schemeClr val="tx1"/>
                </a:solidFill>
                <a:sym typeface="Wingdings"/>
              </a:rPr>
              <a:t> testy osobnosti</a:t>
            </a:r>
          </a:p>
          <a:p>
            <a:pPr marL="45720" indent="0" algn="ctr">
              <a:buNone/>
            </a:pPr>
            <a:r>
              <a:rPr lang="sk-SK" sz="2300" dirty="0" err="1">
                <a:hlinkClick r:id="rId5"/>
              </a:rPr>
              <a:t>www.emiero.sk</a:t>
            </a:r>
            <a:endParaRPr lang="sk-SK" sz="2300" dirty="0"/>
          </a:p>
          <a:p>
            <a:pPr marL="45720" indent="0" algn="ctr">
              <a:buNone/>
            </a:pPr>
            <a:r>
              <a:rPr lang="sk-SK" sz="2300" dirty="0" err="1" smtClean="0">
                <a:hlinkClick r:id="rId6"/>
              </a:rPr>
              <a:t>www.skuskaosobnosti.sk</a:t>
            </a:r>
            <a:endParaRPr lang="sk-SK" sz="2300" dirty="0" smtClean="0"/>
          </a:p>
          <a:p>
            <a:pPr marL="45720" indent="0" algn="ctr">
              <a:buNone/>
            </a:pPr>
            <a:endParaRPr lang="sk-SK" sz="1800" dirty="0"/>
          </a:p>
          <a:p>
            <a:pPr marL="45720" indent="0" algn="ctr">
              <a:buNone/>
            </a:pPr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/>
              <a:t/>
            </a:r>
            <a:br>
              <a:rPr lang="sk-SK" sz="1800" dirty="0"/>
            </a:br>
            <a:endParaRPr lang="sk-SK" sz="1800" b="1" dirty="0">
              <a:solidFill>
                <a:schemeClr val="tx1"/>
              </a:solidFill>
              <a:latin typeface="Comic Sans MS" panose="030F0702030302020204" pitchFamily="66" charset="0"/>
              <a:sym typeface="Wingdings"/>
            </a:endParaRP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119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673</Words>
  <Application>Microsoft Office PowerPoint</Application>
  <PresentationFormat>Prezentácia na obrazovke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Aerodynamika</vt:lpstr>
      <vt:lpstr>Kam na strednú školu alebo voľba povolania</vt:lpstr>
      <vt:lpstr>Kam na strednú školu</vt:lpstr>
      <vt:lpstr>Snímka 3</vt:lpstr>
      <vt:lpstr>Snímka 4</vt:lpstr>
      <vt:lpstr>Snímka 5</vt:lpstr>
      <vt:lpstr>Snímka 6</vt:lpstr>
      <vt:lpstr>Nesprávna voľba povolania</vt:lpstr>
      <vt:lpstr>Kto ti môže poradiť </vt:lpstr>
      <vt:lpstr>Snímka 9</vt:lpstr>
      <vt:lpstr>Najčastejšie problémy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 na strednú školu</dc:title>
  <dc:creator>Lucia</dc:creator>
  <cp:lastModifiedBy>ZS Budatinska</cp:lastModifiedBy>
  <cp:revision>83</cp:revision>
  <dcterms:created xsi:type="dcterms:W3CDTF">2014-08-23T12:52:55Z</dcterms:created>
  <dcterms:modified xsi:type="dcterms:W3CDTF">2022-08-23T09:12:15Z</dcterms:modified>
</cp:coreProperties>
</file>