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Robo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oboto-regular.fntdata"/><Relationship Id="rId21" Type="http://schemas.openxmlformats.org/officeDocument/2006/relationships/slide" Target="slides/slide16.xml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25fe6c3f74_4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25fe6c3f74_4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25fe6c3f74_4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25fe6c3f74_4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25fe6c3f74_4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25fe6c3f74_4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25fe6c3f74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25fe6c3f74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25fe6c3f74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25fe6c3f74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25fe6c3f74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25fe6c3f74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25fe6c3f74_8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25fe6c3f74_8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5fe6c3f7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5fe6c3f7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25fe6c3f74_4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25fe6c3f74_4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5fe6c3f74_4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25fe6c3f74_4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25fe6c3f74_4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25fe6c3f74_4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25fe6c3f74_4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25fe6c3f74_4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25fe6c3f74_4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25fe6c3f74_4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25fe6c3f74_4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25fe6c3f74_4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25fe6c3f74_4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25fe6c3f74_4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26.png"/><Relationship Id="rId13" Type="http://schemas.openxmlformats.org/officeDocument/2006/relationships/image" Target="../media/image23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cs.wikipedia.org/wiki/1976" TargetMode="External"/><Relationship Id="rId4" Type="http://schemas.openxmlformats.org/officeDocument/2006/relationships/hyperlink" Target="https://cs.wikipedia.org/wiki/Praha" TargetMode="External"/><Relationship Id="rId9" Type="http://schemas.openxmlformats.org/officeDocument/2006/relationships/hyperlink" Target="https://cs.wikipedia.org/wiki/2002" TargetMode="External"/><Relationship Id="rId5" Type="http://schemas.openxmlformats.org/officeDocument/2006/relationships/hyperlink" Target="https://cs.wikipedia.org/wiki/%C4%8Cesk%C3%BD_lev" TargetMode="External"/><Relationship Id="rId6" Type="http://schemas.openxmlformats.org/officeDocument/2006/relationships/hyperlink" Target="https://cs.wikipedia.org/wiki/5._b%C5%99ezen" TargetMode="External"/><Relationship Id="rId7" Type="http://schemas.openxmlformats.org/officeDocument/2006/relationships/hyperlink" Target="https://cs.wikipedia.org/wiki/2002" TargetMode="External"/><Relationship Id="rId8" Type="http://schemas.openxmlformats.org/officeDocument/2006/relationships/hyperlink" Target="https://cs.wikipedia.org/wiki/Elite_Model_Look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36.png"/><Relationship Id="rId5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Relationship Id="rId4" Type="http://schemas.openxmlformats.org/officeDocument/2006/relationships/image" Target="../media/image25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Relationship Id="rId4" Type="http://schemas.openxmlformats.org/officeDocument/2006/relationships/image" Target="../media/image35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21.png"/><Relationship Id="rId5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csfd.cz/film/755870-stastny-novy-rok/" TargetMode="External"/><Relationship Id="rId4" Type="http://schemas.openxmlformats.org/officeDocument/2006/relationships/hyperlink" Target="https://www.csfd.cz/film/1035909-stastny-novy-rok-2-dobro-dosli/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České a slovenské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herečky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553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/>
              <a:t>2. skupina: Jakub Bosák, Lukáš Mandinec, Filip Bursa, Tomáš Duchoň, Rastislav Korytár, Dušan Paulík</a:t>
            </a:r>
            <a:endParaRPr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Anna a Ester Geislerovy</a:t>
            </a:r>
            <a:endParaRPr/>
          </a:p>
        </p:txBody>
      </p:sp>
      <p:sp>
        <p:nvSpPr>
          <p:cNvPr id="132" name="Google Shape;132;p22"/>
          <p:cNvSpPr txBox="1"/>
          <p:nvPr>
            <p:ph idx="1" type="body"/>
          </p:nvPr>
        </p:nvSpPr>
        <p:spPr>
          <a:xfrm>
            <a:off x="311700" y="1145400"/>
            <a:ext cx="3580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1"/>
                </a:solidFill>
              </a:rPr>
              <a:t>Anna 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cs" sz="1100">
                <a:solidFill>
                  <a:schemeClr val="dk1"/>
                </a:solidFill>
              </a:rPr>
              <a:t>17. dubna </a:t>
            </a:r>
            <a:r>
              <a:rPr lang="cs" sz="11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1976</a:t>
            </a:r>
            <a:r>
              <a:rPr lang="cs" sz="1100">
                <a:solidFill>
                  <a:schemeClr val="dk1"/>
                </a:solidFill>
              </a:rPr>
              <a:t> </a:t>
            </a:r>
            <a:r>
              <a:rPr lang="cs" sz="11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Praha</a:t>
            </a:r>
            <a:endParaRPr sz="11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1"/>
                </a:solidFill>
              </a:rPr>
              <a:t>Zajímavost: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cs" sz="1100">
                <a:solidFill>
                  <a:schemeClr val="dk1"/>
                </a:solidFill>
              </a:rPr>
              <a:t>Obdržela tři </a:t>
            </a:r>
            <a:r>
              <a:rPr lang="cs" sz="11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České lvy</a:t>
            </a:r>
            <a:r>
              <a:rPr lang="cs" sz="1100">
                <a:solidFill>
                  <a:schemeClr val="dk1"/>
                </a:solidFill>
              </a:rPr>
              <a:t> pro nejlepší herečku v hlavní roli a další dva pro nejlepší herečku ve vedlejší roli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1"/>
                </a:solidFill>
                <a:highlight>
                  <a:schemeClr val="lt1"/>
                </a:highlight>
              </a:rPr>
              <a:t>Ester</a:t>
            </a:r>
            <a:endParaRPr sz="11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cs" sz="11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5</a:t>
            </a:r>
            <a:r>
              <a:rPr lang="cs" sz="1100">
                <a:solidFill>
                  <a:schemeClr val="dk1"/>
                </a:solidFill>
              </a:rPr>
              <a:t>. března 1984 Praha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1"/>
                </a:solidFill>
              </a:rPr>
              <a:t>Zajímavost: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cs" sz="1100">
                <a:solidFill>
                  <a:schemeClr val="dk1"/>
                </a:solidFill>
                <a:highlight>
                  <a:srgbClr val="202122"/>
                </a:highlight>
              </a:rPr>
              <a:t>V roce </a:t>
            </a:r>
            <a:r>
              <a:rPr lang="cs" sz="1100">
                <a:solidFill>
                  <a:schemeClr val="dk1"/>
                </a:solidFill>
                <a:highlight>
                  <a:srgbClr val="202122"/>
                </a:highlight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2002</a:t>
            </a:r>
            <a:r>
              <a:rPr lang="cs" sz="1100">
                <a:solidFill>
                  <a:schemeClr val="dk1"/>
                </a:solidFill>
                <a:highlight>
                  <a:srgbClr val="202122"/>
                </a:highlight>
              </a:rPr>
              <a:t> se stala vítězkou národního finále modelingové soutěže </a:t>
            </a:r>
            <a:r>
              <a:rPr lang="cs" sz="1100">
                <a:solidFill>
                  <a:schemeClr val="dk1"/>
                </a:solidFill>
                <a:highlight>
                  <a:srgbClr val="202122"/>
                </a:highlight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Elite Model Look Czech republic</a:t>
            </a:r>
            <a:r>
              <a:rPr lang="cs" sz="1100">
                <a:solidFill>
                  <a:schemeClr val="dk1"/>
                </a:solidFill>
                <a:highlight>
                  <a:srgbClr val="202122"/>
                </a:highlight>
              </a:rPr>
              <a:t> </a:t>
            </a:r>
            <a:r>
              <a:rPr lang="cs" sz="1100">
                <a:solidFill>
                  <a:schemeClr val="dk1"/>
                </a:solidFill>
                <a:highlight>
                  <a:srgbClr val="202122"/>
                </a:highlight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2002</a:t>
            </a:r>
            <a:r>
              <a:rPr lang="cs" sz="1100">
                <a:solidFill>
                  <a:schemeClr val="dk1"/>
                </a:solidFill>
                <a:highlight>
                  <a:srgbClr val="202122"/>
                </a:highlight>
              </a:rPr>
              <a:t>.</a:t>
            </a:r>
            <a:endParaRPr sz="1100">
              <a:solidFill>
                <a:schemeClr val="dk1"/>
              </a:solidFill>
              <a:highlight>
                <a:srgbClr val="202122"/>
              </a:highlight>
            </a:endParaRPr>
          </a:p>
        </p:txBody>
      </p:sp>
      <p:sp>
        <p:nvSpPr>
          <p:cNvPr id="133" name="Google Shape;133;p2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6386000" y="265550"/>
            <a:ext cx="3000000" cy="203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65350" y="2273975"/>
            <a:ext cx="2841300" cy="284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969899" y="3186050"/>
            <a:ext cx="3485851" cy="19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901500" y="1336140"/>
            <a:ext cx="2841300" cy="1849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>
            <p:ph type="title"/>
          </p:nvPr>
        </p:nvSpPr>
        <p:spPr>
          <a:xfrm>
            <a:off x="311700" y="403150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Iva Janžurová</a:t>
            </a:r>
            <a:endParaRPr/>
          </a:p>
        </p:txBody>
      </p:sp>
      <p:sp>
        <p:nvSpPr>
          <p:cNvPr id="143" name="Google Shape;143;p23"/>
          <p:cNvSpPr txBox="1"/>
          <p:nvPr>
            <p:ph idx="1" type="body"/>
          </p:nvPr>
        </p:nvSpPr>
        <p:spPr>
          <a:xfrm>
            <a:off x="311700" y="1360500"/>
            <a:ext cx="4595700" cy="34719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chemeClr val="lt1">
                <a:alpha val="49000"/>
              </a:scheme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19. květen 1941 Žirovnice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česká herečka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400">
                <a:solidFill>
                  <a:schemeClr val="dk1"/>
                </a:solidFill>
              </a:rPr>
              <a:t>Filmy: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Teroristka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Pane, vy jste vdova!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Výlet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400">
                <a:solidFill>
                  <a:schemeClr val="dk1"/>
                </a:solidFill>
              </a:rPr>
              <a:t>Zajímavosti: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Obdržela cenu Stříbrný asteroid pro nejlepší herečku fantastických filmů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4927" y="2535300"/>
            <a:ext cx="2405198" cy="27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5050" y="0"/>
            <a:ext cx="4108951" cy="27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5051" y="2351926"/>
            <a:ext cx="1857650" cy="279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>
            <p:ph type="title"/>
          </p:nvPr>
        </p:nvSpPr>
        <p:spPr>
          <a:xfrm>
            <a:off x="311700" y="456950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Simona Stašová</a:t>
            </a:r>
            <a:endParaRPr/>
          </a:p>
        </p:txBody>
      </p:sp>
      <p:sp>
        <p:nvSpPr>
          <p:cNvPr id="152" name="Google Shape;152;p24"/>
          <p:cNvSpPr txBox="1"/>
          <p:nvPr/>
        </p:nvSpPr>
        <p:spPr>
          <a:xfrm>
            <a:off x="4628450" y="458600"/>
            <a:ext cx="4260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153" name="Google Shape;153;p24"/>
          <p:cNvSpPr txBox="1"/>
          <p:nvPr/>
        </p:nvSpPr>
        <p:spPr>
          <a:xfrm>
            <a:off x="4603700" y="458600"/>
            <a:ext cx="43098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>
                <a:solidFill>
                  <a:schemeClr val="dk1"/>
                </a:solidFill>
              </a:rPr>
              <a:t>Eva Holubová</a:t>
            </a:r>
            <a:endParaRPr sz="2500">
              <a:solidFill>
                <a:schemeClr val="dk1"/>
              </a:solidFill>
            </a:endParaRPr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400" y="968263"/>
            <a:ext cx="2141025" cy="3206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2175" y="1743203"/>
            <a:ext cx="2091350" cy="3141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8450" y="1113570"/>
            <a:ext cx="1995400" cy="301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3850" y="2026275"/>
            <a:ext cx="2196075" cy="2923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/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Anna Polívková</a:t>
            </a:r>
            <a:endParaRPr/>
          </a:p>
        </p:txBody>
      </p:sp>
      <p:sp>
        <p:nvSpPr>
          <p:cNvPr id="163" name="Google Shape;163;p25"/>
          <p:cNvSpPr txBox="1"/>
          <p:nvPr/>
        </p:nvSpPr>
        <p:spPr>
          <a:xfrm>
            <a:off x="4572000" y="355950"/>
            <a:ext cx="4260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>
                <a:solidFill>
                  <a:schemeClr val="dk1"/>
                </a:solidFill>
              </a:rPr>
              <a:t>Veronika Žilková</a:t>
            </a:r>
            <a:endParaRPr sz="2500">
              <a:solidFill>
                <a:schemeClr val="dk1"/>
              </a:solidFill>
            </a:endParaRPr>
          </a:p>
        </p:txBody>
      </p:sp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8200" y="1012575"/>
            <a:ext cx="2459650" cy="369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2250" y="2723325"/>
            <a:ext cx="4321750" cy="242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4613" y="980238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5850" y="3270351"/>
            <a:ext cx="3005475" cy="187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/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Zuzana </a:t>
            </a:r>
            <a:r>
              <a:rPr lang="cs" sz="2400"/>
              <a:t>Kronerová</a:t>
            </a:r>
            <a:endParaRPr/>
          </a:p>
        </p:txBody>
      </p:sp>
      <p:sp>
        <p:nvSpPr>
          <p:cNvPr id="173" name="Google Shape;173;p26"/>
          <p:cNvSpPr txBox="1"/>
          <p:nvPr/>
        </p:nvSpPr>
        <p:spPr>
          <a:xfrm>
            <a:off x="4572000" y="454325"/>
            <a:ext cx="4260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>
                <a:solidFill>
                  <a:schemeClr val="dk1"/>
                </a:solidFill>
              </a:rPr>
              <a:t>Zdena Studenková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174" name="Google Shape;17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7100" y="1749350"/>
            <a:ext cx="2213624" cy="3329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62956"/>
            <a:ext cx="2186125" cy="327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0721" y="1008425"/>
            <a:ext cx="2213625" cy="33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20750" y="3314575"/>
            <a:ext cx="3206350" cy="179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Zuzana Fialová</a:t>
            </a:r>
            <a:endParaRPr/>
          </a:p>
        </p:txBody>
      </p:sp>
      <p:sp>
        <p:nvSpPr>
          <p:cNvPr id="183" name="Google Shape;183;p27"/>
          <p:cNvSpPr txBox="1"/>
          <p:nvPr/>
        </p:nvSpPr>
        <p:spPr>
          <a:xfrm>
            <a:off x="4572000" y="454325"/>
            <a:ext cx="4260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>
                <a:solidFill>
                  <a:schemeClr val="dk1"/>
                </a:solidFill>
              </a:rPr>
              <a:t>Hana Gregorová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184" name="Google Shape;18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9825" y="1830400"/>
            <a:ext cx="2187800" cy="30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900" y="1503350"/>
            <a:ext cx="2280500" cy="3420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8050" y="1008423"/>
            <a:ext cx="2280501" cy="332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67625" y="966350"/>
            <a:ext cx="2139700" cy="321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/>
          <p:nvPr>
            <p:ph type="title"/>
          </p:nvPr>
        </p:nvSpPr>
        <p:spPr>
          <a:xfrm>
            <a:off x="311700" y="1374450"/>
            <a:ext cx="8520600" cy="21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3820"/>
              <a:t>Děkujeme za pozornost</a:t>
            </a:r>
            <a:endParaRPr sz="38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3820"/>
              <a:t>&amp;</a:t>
            </a:r>
            <a:endParaRPr sz="38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3820"/>
              <a:t>Ďakujeme za pozornosť</a:t>
            </a:r>
            <a:endParaRPr sz="382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4216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Táňa Pauhofová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017725"/>
            <a:ext cx="4260300" cy="374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13. augusta 1983 Bratislava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Je slovenská filmová a divadelná herečka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400">
                <a:solidFill>
                  <a:schemeClr val="dk1"/>
                </a:solidFill>
              </a:rPr>
              <a:t>Filmy, seriály</a:t>
            </a:r>
            <a:r>
              <a:rPr lang="cs" sz="1400">
                <a:solidFill>
                  <a:schemeClr val="dk1"/>
                </a:solidFill>
              </a:rPr>
              <a:t>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Šťastný nový rok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Po čem muži touží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Známí neznámí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Čert ví proč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Všechno nebo nic</a:t>
            </a:r>
            <a:endParaRPr sz="14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400">
                <a:solidFill>
                  <a:schemeClr val="dk1"/>
                </a:solidFill>
              </a:rPr>
              <a:t>Zaujímavosti: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V roku 2013 získala cenu Krištáľové krídlo za postavu Emm</a:t>
            </a:r>
            <a:r>
              <a:rPr lang="c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 B</a:t>
            </a:r>
            <a:r>
              <a:rPr lang="cs" sz="1400">
                <a:solidFill>
                  <a:schemeClr val="dk1"/>
                </a:solidFill>
              </a:rPr>
              <a:t>ovary na scéne Slovenského národného divadla.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8051" y="0"/>
            <a:ext cx="2407100" cy="24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1800" y="2332325"/>
            <a:ext cx="3792200" cy="284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5">
            <a:alphaModFix/>
          </a:blip>
          <a:srcRect b="-2639" l="-4030" r="4030" t="2639"/>
          <a:stretch/>
        </p:blipFill>
        <p:spPr>
          <a:xfrm>
            <a:off x="4871900" y="-1"/>
            <a:ext cx="1906150" cy="258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Diana Mórová     </a:t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088750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18. Február 1970 Bratislava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Slovenská divadelná filmová herečka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400">
                <a:solidFill>
                  <a:schemeClr val="dk1"/>
                </a:solidFill>
              </a:rPr>
              <a:t>Filmy, seriály: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Cuky Luky Film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Panelák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Veľké šťastie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Konečná stanice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400">
                <a:solidFill>
                  <a:schemeClr val="dk1"/>
                </a:solidFill>
              </a:rPr>
              <a:t>          Zaujímavosti: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V roku 2006 zo svojim </a:t>
            </a:r>
            <a:r>
              <a:rPr lang="cs" sz="1400">
                <a:solidFill>
                  <a:schemeClr val="dk1"/>
                </a:solidFill>
              </a:rPr>
              <a:t>krasokorčuliarskym</a:t>
            </a:r>
            <a:r>
              <a:rPr lang="cs" sz="1400">
                <a:solidFill>
                  <a:schemeClr val="dk1"/>
                </a:solidFill>
              </a:rPr>
              <a:t> partnerom vyhrala televíznu súťaž TV JOJ Hviezdy na ľade</a:t>
            </a:r>
            <a:endParaRPr sz="140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8425" y="0"/>
            <a:ext cx="3415200" cy="376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6113" y="3543312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3150" y="3540625"/>
            <a:ext cx="2664375" cy="16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Petra Polnišová</a:t>
            </a:r>
            <a:endParaRPr/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11700" y="1145500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24. februára 1976 Bratislava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Petra Polnišová je slovenská herečka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400">
                <a:solidFill>
                  <a:schemeClr val="dk1"/>
                </a:solidFill>
              </a:rPr>
              <a:t>Filmy, seriály: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Známí neznámí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Cuky Luky Film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Partička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Hoď svišťom</a:t>
            </a:r>
            <a:endParaRPr sz="1400">
              <a:solidFill>
                <a:schemeClr val="dk1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400">
                <a:solidFill>
                  <a:schemeClr val="dk1"/>
                </a:solidFill>
              </a:rPr>
              <a:t>Zaujímavosti: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-"/>
            </a:pPr>
            <a:r>
              <a:rPr lang="cs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Vyštudovala bábkoherectvo na Vysokej škole múzických umení v Bratislave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055250" y="0"/>
            <a:ext cx="2088767" cy="31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 rotWithShape="1">
          <a:blip r:embed="rId4">
            <a:alphaModFix/>
          </a:blip>
          <a:srcRect b="0" l="0" r="20691" t="0"/>
          <a:stretch/>
        </p:blipFill>
        <p:spPr>
          <a:xfrm>
            <a:off x="5449425" y="2526823"/>
            <a:ext cx="3694602" cy="261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9067" y="0"/>
            <a:ext cx="1856183" cy="252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283400" y="4167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Kristína Svarinská</a:t>
            </a:r>
            <a:endParaRPr/>
          </a:p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311700" y="11241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14. Máj 1989 Bratislava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slovenská filmová a televízna herečka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400">
                <a:solidFill>
                  <a:schemeClr val="dk1"/>
                </a:solidFill>
              </a:rPr>
              <a:t>Filmy,seriály:</a:t>
            </a:r>
            <a:r>
              <a:rPr lang="cs" sz="1400">
                <a:solidFill>
                  <a:schemeClr val="dk1"/>
                </a:solidFill>
              </a:rPr>
              <a:t> 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10 pravidel jak sbalit holku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Love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Sestričky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Teroristka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400">
                <a:solidFill>
                  <a:schemeClr val="dk1"/>
                </a:solidFill>
              </a:rPr>
              <a:t>Zaujímavosti: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V roku 2022 sa zúčastnila tanečnej show Let's dance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rgbClr val="202124"/>
              </a:solidFill>
              <a:highlight>
                <a:srgbClr val="FFFFFF"/>
              </a:highlight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8450" y="3009100"/>
            <a:ext cx="4065549" cy="213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3675" y="0"/>
            <a:ext cx="3009100" cy="300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8200" y="0"/>
            <a:ext cx="2177800" cy="3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Emília Vašáryová  </a:t>
            </a:r>
            <a:endParaRPr/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276425" y="1060750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  <a:highlight>
                  <a:schemeClr val="lt1"/>
                </a:highlight>
              </a:rPr>
              <a:t>18. mája 1942, Horná Štubňa  </a:t>
            </a:r>
            <a:endParaRPr sz="1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  <a:highlight>
                  <a:schemeClr val="lt1"/>
                </a:highlight>
              </a:rPr>
              <a:t>je slovenská herečka,</a:t>
            </a:r>
            <a:endParaRPr sz="1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400">
                <a:solidFill>
                  <a:schemeClr val="dk1"/>
                </a:solidFill>
                <a:highlight>
                  <a:schemeClr val="lt1"/>
                </a:highlight>
              </a:rPr>
              <a:t>Filmy, seriály:</a:t>
            </a:r>
            <a:endParaRPr sz="1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 sz="1400">
                <a:solidFill>
                  <a:schemeClr val="dk1"/>
                </a:solidFill>
                <a:highlight>
                  <a:schemeClr val="lt1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Šťastný nový rok</a:t>
            </a:r>
            <a:r>
              <a:rPr lang="cs" sz="14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&amp; </a:t>
            </a:r>
            <a:r>
              <a:rPr lang="cs" sz="1400">
                <a:solidFill>
                  <a:schemeClr val="dk1"/>
                </a:solidFill>
                <a:highlight>
                  <a:schemeClr val="lt1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Šťastný nový rok 2</a:t>
            </a:r>
            <a:endParaRPr sz="1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Čiara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Kriminálka Staré Město</a:t>
            </a:r>
            <a:endParaRPr sz="14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-"/>
            </a:pPr>
            <a:r>
              <a:rPr lang="cs" sz="14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Pelíšky</a:t>
            </a:r>
            <a:endParaRPr sz="14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4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         Zaujímavosti:</a:t>
            </a:r>
            <a:endParaRPr sz="14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-"/>
            </a:pPr>
            <a:r>
              <a:rPr lang="cs" sz="14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V roku 1999 získala Krištáľové krídlo v kategórii Divadelné umenie.</a:t>
            </a:r>
            <a:endParaRPr sz="14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-"/>
            </a:pPr>
            <a:r>
              <a:rPr lang="cs" sz="14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Má sestru Magdu ktorá je tiež herečka </a:t>
            </a:r>
            <a:endParaRPr sz="14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8925" y="97376"/>
            <a:ext cx="3108475" cy="265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4400" y="2904301"/>
            <a:ext cx="3131450" cy="2086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Libuše Šafránková</a:t>
            </a:r>
            <a:endParaRPr/>
          </a:p>
        </p:txBody>
      </p:sp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7</a:t>
            </a:r>
            <a:r>
              <a:rPr lang="cs" sz="1400">
                <a:solidFill>
                  <a:schemeClr val="dk1"/>
                </a:solidFill>
              </a:rPr>
              <a:t>. června 1953 Brno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400"/>
              <a:buChar char="-"/>
            </a:pPr>
            <a:r>
              <a:rPr lang="cs" sz="1400">
                <a:solidFill>
                  <a:srgbClr val="F7F7F7"/>
                </a:solidFill>
              </a:rPr>
              <a:t>Byla česká filmová, televizní a divadelní herečka</a:t>
            </a:r>
            <a:endParaRPr sz="1400">
              <a:solidFill>
                <a:srgbClr val="F7F7F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400">
                <a:solidFill>
                  <a:srgbClr val="F7F7F7"/>
                </a:solidFill>
              </a:rPr>
              <a:t>	Filmy, seriáli:</a:t>
            </a:r>
            <a:endParaRPr sz="1400">
              <a:solidFill>
                <a:srgbClr val="F7F7F7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rgbClr val="F7F7F7"/>
              </a:buClr>
              <a:buSzPts val="1400"/>
              <a:buChar char="-"/>
            </a:pPr>
            <a:r>
              <a:rPr lang="cs" sz="1400">
                <a:solidFill>
                  <a:srgbClr val="F7F7F7"/>
                </a:solidFill>
              </a:rPr>
              <a:t>Hrála ve více než 45 filmech</a:t>
            </a:r>
            <a:endParaRPr sz="1400">
              <a:solidFill>
                <a:srgbClr val="F7F7F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400"/>
              <a:buChar char="-"/>
            </a:pPr>
            <a:r>
              <a:rPr lang="cs" sz="1400">
                <a:solidFill>
                  <a:srgbClr val="F7F7F7"/>
                </a:solidFill>
              </a:rPr>
              <a:t>např. Vrchní, prchni!</a:t>
            </a:r>
            <a:r>
              <a:rPr lang="cs" sz="1400">
                <a:solidFill>
                  <a:srgbClr val="F7F7F7"/>
                </a:solidFill>
                <a:highlight>
                  <a:schemeClr val="lt1"/>
                </a:highlight>
              </a:rPr>
              <a:t>, </a:t>
            </a:r>
            <a:r>
              <a:rPr lang="cs" sz="1400">
                <a:solidFill>
                  <a:srgbClr val="F7F7F7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Vojáček a dračí princezna</a:t>
            </a:r>
            <a:endParaRPr sz="1400">
              <a:solidFill>
                <a:srgbClr val="F7F7F7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400">
                <a:solidFill>
                  <a:srgbClr val="F7F7F7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Zajímavosti: </a:t>
            </a:r>
            <a:endParaRPr sz="1400">
              <a:solidFill>
                <a:srgbClr val="F7F7F7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-"/>
            </a:pPr>
            <a:r>
              <a:rPr lang="cs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Od sňatku v roce 1976 je její úřední příjmení Abrhámová, toto jméno je i na náhrobku hrobu na hřbitově v rodných Šlapanicích. 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8943" y="0"/>
            <a:ext cx="4235055" cy="24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0844" y="0"/>
            <a:ext cx="1940256" cy="291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6500" y="2455500"/>
            <a:ext cx="4438375" cy="271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311700" y="445025"/>
            <a:ext cx="4698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/>
              <a:t>Dagmar</a:t>
            </a:r>
            <a:r>
              <a:rPr lang="cs" sz="2500">
                <a:highlight>
                  <a:schemeClr val="lt1"/>
                </a:highlight>
              </a:rPr>
              <a:t> Havlová</a:t>
            </a:r>
            <a:r>
              <a:rPr lang="cs" sz="2500"/>
              <a:t> (Veškrnová)</a:t>
            </a:r>
            <a:endParaRPr sz="2500"/>
          </a:p>
        </p:txBody>
      </p:sp>
      <p:sp>
        <p:nvSpPr>
          <p:cNvPr id="114" name="Google Shape;114;p20"/>
          <p:cNvSpPr txBox="1"/>
          <p:nvPr>
            <p:ph idx="1" type="body"/>
          </p:nvPr>
        </p:nvSpPr>
        <p:spPr>
          <a:xfrm>
            <a:off x="311700" y="1173400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22. března 1953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je česká herečka.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400">
                <a:solidFill>
                  <a:schemeClr val="dk1"/>
                </a:solidFill>
              </a:rPr>
              <a:t>         </a:t>
            </a:r>
            <a:r>
              <a:rPr lang="cs" sz="1400">
                <a:solidFill>
                  <a:srgbClr val="F7F7F7"/>
                </a:solidFill>
              </a:rPr>
              <a:t>Filmy, seriáli:</a:t>
            </a:r>
            <a:endParaRPr sz="1400">
              <a:solidFill>
                <a:srgbClr val="F7F7F7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rgbClr val="F7F7F7"/>
              </a:buClr>
              <a:buSzPts val="1400"/>
              <a:buChar char="-"/>
            </a:pPr>
            <a:r>
              <a:rPr lang="cs" sz="1400">
                <a:solidFill>
                  <a:srgbClr val="F7F7F7"/>
                </a:solidFill>
              </a:rPr>
              <a:t>hrala ve více než 45 filmech:</a:t>
            </a:r>
            <a:endParaRPr sz="1400">
              <a:solidFill>
                <a:srgbClr val="F7F7F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400"/>
              <a:buChar char="-"/>
            </a:pPr>
            <a:r>
              <a:rPr lang="cs" sz="1400">
                <a:solidFill>
                  <a:srgbClr val="F7F7F7"/>
                </a:solidFill>
              </a:rPr>
              <a:t>Šťastný nový rok 2</a:t>
            </a:r>
            <a:endParaRPr sz="1400">
              <a:solidFill>
                <a:srgbClr val="F7F7F7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 sz="1400">
                <a:solidFill>
                  <a:srgbClr val="F7F7F7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Dědictví aneb Kurvahošigutntág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-"/>
            </a:pPr>
            <a:r>
              <a:rPr lang="cs" sz="14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Chobotnice z II. patra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4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Zajímavosti:</a:t>
            </a:r>
            <a:endParaRPr sz="14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-"/>
            </a:pPr>
            <a:r>
              <a:rPr lang="cs" sz="14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V roce 1997 se vdala za českého prezidenta Václava Havla</a:t>
            </a:r>
            <a:endParaRPr sz="14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8252" y="0"/>
            <a:ext cx="4295748" cy="317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3775" y="2171175"/>
            <a:ext cx="2380225" cy="297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3025" y="3176525"/>
            <a:ext cx="2953275" cy="196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Jiřina Bohdalová</a:t>
            </a:r>
            <a:endParaRPr/>
          </a:p>
        </p:txBody>
      </p:sp>
      <p:sp>
        <p:nvSpPr>
          <p:cNvPr id="123" name="Google Shape;123;p21"/>
          <p:cNvSpPr txBox="1"/>
          <p:nvPr>
            <p:ph idx="1" type="body"/>
          </p:nvPr>
        </p:nvSpPr>
        <p:spPr>
          <a:xfrm>
            <a:off x="311700" y="112562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  <a:highlight>
                  <a:schemeClr val="lt1"/>
                </a:highlight>
              </a:rPr>
              <a:t>3. Květen 1931 Praha</a:t>
            </a:r>
            <a:endParaRPr sz="1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  <a:highlight>
                  <a:schemeClr val="lt1"/>
                </a:highlight>
              </a:rPr>
              <a:t>česká herečka</a:t>
            </a:r>
            <a:endParaRPr sz="1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  <a:highlight>
                  <a:schemeClr val="lt1"/>
                </a:highlight>
              </a:rPr>
              <a:t>Cena Thálie - celoživotní mistrovství v drama</a:t>
            </a:r>
            <a:endParaRPr sz="1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  <a:highlight>
                  <a:schemeClr val="lt1"/>
                </a:highlight>
              </a:rPr>
              <a:t>Týtý - Síň Slávy</a:t>
            </a:r>
            <a:endParaRPr sz="1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400">
                <a:solidFill>
                  <a:schemeClr val="dk1"/>
                </a:solidFill>
                <a:highlight>
                  <a:schemeClr val="lt1"/>
                </a:highlight>
              </a:rPr>
              <a:t>Filmy:</a:t>
            </a:r>
            <a:endParaRPr sz="1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  <a:highlight>
                  <a:schemeClr val="lt1"/>
                </a:highlight>
              </a:rPr>
              <a:t>Saxána a Lexikon kouzel</a:t>
            </a:r>
            <a:endParaRPr sz="1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Nesmrtelná teta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Světáci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Fany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400">
                <a:solidFill>
                  <a:schemeClr val="dk1"/>
                </a:solidFill>
              </a:rPr>
              <a:t>        Zajímavosti: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Má svou hvězdu na Zlínském chodníku slávy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6825" y="81475"/>
            <a:ext cx="4058050" cy="228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5943" y="2443050"/>
            <a:ext cx="4058057" cy="27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4077" y="2"/>
            <a:ext cx="2443050" cy="244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