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0" r:id="rId5"/>
    <p:sldId id="264" r:id="rId6"/>
    <p:sldId id="258" r:id="rId7"/>
    <p:sldId id="265" r:id="rId8"/>
    <p:sldId id="272" r:id="rId9"/>
    <p:sldId id="259" r:id="rId10"/>
    <p:sldId id="262" r:id="rId11"/>
    <p:sldId id="263" r:id="rId12"/>
    <p:sldId id="269" r:id="rId13"/>
    <p:sldId id="266" r:id="rId14"/>
    <p:sldId id="261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0D734-4F1F-4C6A-A7A5-20EDBC3D382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42C043F-BC91-49D3-BCCC-8BEEC970E87B}">
      <dgm:prSet phldrT="[Tekst]"/>
      <dgm:spPr>
        <a:solidFill>
          <a:srgbClr val="993366"/>
        </a:solidFill>
        <a:ln>
          <a:solidFill>
            <a:srgbClr val="993366"/>
          </a:solidFill>
        </a:ln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Charakterystyczną cechą klimatu Rosji jest kontynentalizm.</a:t>
          </a:r>
        </a:p>
      </dgm:t>
    </dgm:pt>
    <dgm:pt modelId="{F9DD8463-D702-4454-94BE-F258536A4DE8}" type="parTrans" cxnId="{C3E17863-B9E7-48A8-8FF1-7247E5D498C2}">
      <dgm:prSet/>
      <dgm:spPr/>
      <dgm:t>
        <a:bodyPr/>
        <a:lstStyle/>
        <a:p>
          <a:endParaRPr lang="pl-PL"/>
        </a:p>
      </dgm:t>
    </dgm:pt>
    <dgm:pt modelId="{80292AD4-0034-4371-941E-78AF3BA29323}" type="sibTrans" cxnId="{C3E17863-B9E7-48A8-8FF1-7247E5D498C2}">
      <dgm:prSet/>
      <dgm:spPr/>
      <dgm:t>
        <a:bodyPr/>
        <a:lstStyle/>
        <a:p>
          <a:endParaRPr lang="pl-PL"/>
        </a:p>
      </dgm:t>
    </dgm:pt>
    <dgm:pt modelId="{ABE66CF4-5E3A-4821-851B-49DDDD7D5A0F}">
      <dgm:prSet phldrT="[Tekst]"/>
      <dgm:spPr>
        <a:solidFill>
          <a:srgbClr val="993366"/>
        </a:solidFill>
        <a:ln>
          <a:solidFill>
            <a:srgbClr val="993366"/>
          </a:solidFill>
        </a:ln>
      </dgm:spPr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Niewielkie opady.</a:t>
          </a:r>
        </a:p>
      </dgm:t>
    </dgm:pt>
    <dgm:pt modelId="{59B55AC6-F225-4B91-98DD-68D1B2E80B5F}" type="parTrans" cxnId="{4D43BA60-065E-45BF-8283-5234E75F761C}">
      <dgm:prSet/>
      <dgm:spPr/>
      <dgm:t>
        <a:bodyPr/>
        <a:lstStyle/>
        <a:p>
          <a:endParaRPr lang="pl-PL"/>
        </a:p>
      </dgm:t>
    </dgm:pt>
    <dgm:pt modelId="{678F716B-97AC-4B4A-B365-9C2DA103B0C2}" type="sibTrans" cxnId="{4D43BA60-065E-45BF-8283-5234E75F761C}">
      <dgm:prSet/>
      <dgm:spPr/>
      <dgm:t>
        <a:bodyPr/>
        <a:lstStyle/>
        <a:p>
          <a:endParaRPr lang="pl-PL"/>
        </a:p>
      </dgm:t>
    </dgm:pt>
    <dgm:pt modelId="{B3432BFC-FDF9-4C8D-9230-B39D222DC65E}">
      <dgm:prSet/>
      <dgm:spPr>
        <a:solidFill>
          <a:srgbClr val="993366"/>
        </a:solidFill>
        <a:ln>
          <a:solidFill>
            <a:srgbClr val="993366"/>
          </a:solidFill>
        </a:ln>
      </dgm:spPr>
      <dgm:t>
        <a:bodyPr/>
        <a:lstStyle/>
        <a:p>
          <a:r>
            <a:rPr lang="pl-PL" b="0" i="0" dirty="0">
              <a:latin typeface="Cambria" panose="02040503050406030204" pitchFamily="18" charset="0"/>
              <a:ea typeface="Cambria" panose="02040503050406030204" pitchFamily="18" charset="0"/>
            </a:rPr>
            <a:t>Duże wahania temperatury powietrza. </a:t>
          </a:r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Zimą bardzo niskie temperatury, latem wysokie.</a:t>
          </a:r>
        </a:p>
      </dgm:t>
    </dgm:pt>
    <dgm:pt modelId="{F42B248D-EF9D-470C-9DCC-51D627D03A86}" type="parTrans" cxnId="{8271304D-140A-4CD8-A5E6-D5F8426C9173}">
      <dgm:prSet/>
      <dgm:spPr/>
      <dgm:t>
        <a:bodyPr/>
        <a:lstStyle/>
        <a:p>
          <a:endParaRPr lang="pl-PL"/>
        </a:p>
      </dgm:t>
    </dgm:pt>
    <dgm:pt modelId="{D7FD1104-C6D8-43EC-BE87-3EC83CD5CB8A}" type="sibTrans" cxnId="{8271304D-140A-4CD8-A5E6-D5F8426C9173}">
      <dgm:prSet/>
      <dgm:spPr/>
      <dgm:t>
        <a:bodyPr/>
        <a:lstStyle/>
        <a:p>
          <a:endParaRPr lang="pl-PL"/>
        </a:p>
      </dgm:t>
    </dgm:pt>
    <dgm:pt modelId="{D49F212B-7AF4-496D-8E6C-2ECAFD4E1C57}" type="pres">
      <dgm:prSet presAssocID="{5F90D734-4F1F-4C6A-A7A5-20EDBC3D382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A4AD3F-E1CE-44F6-9EDE-9888AD29F66D}" type="pres">
      <dgm:prSet presAssocID="{742C043F-BC91-49D3-BCCC-8BEEC970E87B}" presName="root1" presStyleCnt="0"/>
      <dgm:spPr/>
    </dgm:pt>
    <dgm:pt modelId="{2BD25455-4409-4BBF-843C-874A6B7CAF77}" type="pres">
      <dgm:prSet presAssocID="{742C043F-BC91-49D3-BCCC-8BEEC970E87B}" presName="LevelOneTextNode" presStyleLbl="node0" presStyleIdx="0" presStyleCnt="1" custScaleX="140089">
        <dgm:presLayoutVars>
          <dgm:chPref val="3"/>
        </dgm:presLayoutVars>
      </dgm:prSet>
      <dgm:spPr/>
    </dgm:pt>
    <dgm:pt modelId="{E652262C-D179-439A-9740-343FCC9D480C}" type="pres">
      <dgm:prSet presAssocID="{742C043F-BC91-49D3-BCCC-8BEEC970E87B}" presName="level2hierChild" presStyleCnt="0"/>
      <dgm:spPr/>
    </dgm:pt>
    <dgm:pt modelId="{A19F783E-CF21-4C7C-9F69-E619E820ABA2}" type="pres">
      <dgm:prSet presAssocID="{59B55AC6-F225-4B91-98DD-68D1B2E80B5F}" presName="conn2-1" presStyleLbl="parChTrans1D2" presStyleIdx="0" presStyleCnt="2"/>
      <dgm:spPr/>
    </dgm:pt>
    <dgm:pt modelId="{C00869ED-C16A-413F-B462-3ADB2127FA21}" type="pres">
      <dgm:prSet presAssocID="{59B55AC6-F225-4B91-98DD-68D1B2E80B5F}" presName="connTx" presStyleLbl="parChTrans1D2" presStyleIdx="0" presStyleCnt="2"/>
      <dgm:spPr/>
    </dgm:pt>
    <dgm:pt modelId="{A7BD2143-7614-4256-AB9E-0084C5F047E6}" type="pres">
      <dgm:prSet presAssocID="{ABE66CF4-5E3A-4821-851B-49DDDD7D5A0F}" presName="root2" presStyleCnt="0"/>
      <dgm:spPr/>
    </dgm:pt>
    <dgm:pt modelId="{6AEAED6A-309B-43B4-B478-3D9B778F5408}" type="pres">
      <dgm:prSet presAssocID="{ABE66CF4-5E3A-4821-851B-49DDDD7D5A0F}" presName="LevelTwoTextNode" presStyleLbl="node2" presStyleIdx="0" presStyleCnt="2" custScaleX="232752">
        <dgm:presLayoutVars>
          <dgm:chPref val="3"/>
        </dgm:presLayoutVars>
      </dgm:prSet>
      <dgm:spPr/>
    </dgm:pt>
    <dgm:pt modelId="{BF95DCDE-C288-439A-BBA6-FF08FA909156}" type="pres">
      <dgm:prSet presAssocID="{ABE66CF4-5E3A-4821-851B-49DDDD7D5A0F}" presName="level3hierChild" presStyleCnt="0"/>
      <dgm:spPr/>
    </dgm:pt>
    <dgm:pt modelId="{6BF3B2CC-C622-4F00-8410-F47457975569}" type="pres">
      <dgm:prSet presAssocID="{F42B248D-EF9D-470C-9DCC-51D627D03A86}" presName="conn2-1" presStyleLbl="parChTrans1D2" presStyleIdx="1" presStyleCnt="2"/>
      <dgm:spPr/>
    </dgm:pt>
    <dgm:pt modelId="{160D8D94-7626-41BE-88A8-935C875685C7}" type="pres">
      <dgm:prSet presAssocID="{F42B248D-EF9D-470C-9DCC-51D627D03A86}" presName="connTx" presStyleLbl="parChTrans1D2" presStyleIdx="1" presStyleCnt="2"/>
      <dgm:spPr/>
    </dgm:pt>
    <dgm:pt modelId="{CFEBF406-318D-4027-9B13-0B2A82779912}" type="pres">
      <dgm:prSet presAssocID="{B3432BFC-FDF9-4C8D-9230-B39D222DC65E}" presName="root2" presStyleCnt="0"/>
      <dgm:spPr/>
    </dgm:pt>
    <dgm:pt modelId="{90B227A5-152B-445A-99CA-C574B7E34C79}" type="pres">
      <dgm:prSet presAssocID="{B3432BFC-FDF9-4C8D-9230-B39D222DC65E}" presName="LevelTwoTextNode" presStyleLbl="node2" presStyleIdx="1" presStyleCnt="2" custScaleX="232752">
        <dgm:presLayoutVars>
          <dgm:chPref val="3"/>
        </dgm:presLayoutVars>
      </dgm:prSet>
      <dgm:spPr/>
    </dgm:pt>
    <dgm:pt modelId="{7D5CBA03-1EB5-445F-8BB9-4BB62B80E017}" type="pres">
      <dgm:prSet presAssocID="{B3432BFC-FDF9-4C8D-9230-B39D222DC65E}" presName="level3hierChild" presStyleCnt="0"/>
      <dgm:spPr/>
    </dgm:pt>
  </dgm:ptLst>
  <dgm:cxnLst>
    <dgm:cxn modelId="{1C23D40D-7EC2-4F73-A623-CEFD85B12607}" type="presOf" srcId="{ABE66CF4-5E3A-4821-851B-49DDDD7D5A0F}" destId="{6AEAED6A-309B-43B4-B478-3D9B778F5408}" srcOrd="0" destOrd="0" presId="urn:microsoft.com/office/officeart/2005/8/layout/hierarchy2"/>
    <dgm:cxn modelId="{77642B16-FA8E-475B-9A97-3A1059A6646B}" type="presOf" srcId="{B3432BFC-FDF9-4C8D-9230-B39D222DC65E}" destId="{90B227A5-152B-445A-99CA-C574B7E34C79}" srcOrd="0" destOrd="0" presId="urn:microsoft.com/office/officeart/2005/8/layout/hierarchy2"/>
    <dgm:cxn modelId="{1F8FFC16-73FA-414D-BC96-BCF742A5EF06}" type="presOf" srcId="{742C043F-BC91-49D3-BCCC-8BEEC970E87B}" destId="{2BD25455-4409-4BBF-843C-874A6B7CAF77}" srcOrd="0" destOrd="0" presId="urn:microsoft.com/office/officeart/2005/8/layout/hierarchy2"/>
    <dgm:cxn modelId="{5E0DD83B-E0FA-4A60-BDA6-E38326D3B236}" type="presOf" srcId="{F42B248D-EF9D-470C-9DCC-51D627D03A86}" destId="{6BF3B2CC-C622-4F00-8410-F47457975569}" srcOrd="0" destOrd="0" presId="urn:microsoft.com/office/officeart/2005/8/layout/hierarchy2"/>
    <dgm:cxn modelId="{4D43BA60-065E-45BF-8283-5234E75F761C}" srcId="{742C043F-BC91-49D3-BCCC-8BEEC970E87B}" destId="{ABE66CF4-5E3A-4821-851B-49DDDD7D5A0F}" srcOrd="0" destOrd="0" parTransId="{59B55AC6-F225-4B91-98DD-68D1B2E80B5F}" sibTransId="{678F716B-97AC-4B4A-B365-9C2DA103B0C2}"/>
    <dgm:cxn modelId="{C3E17863-B9E7-48A8-8FF1-7247E5D498C2}" srcId="{5F90D734-4F1F-4C6A-A7A5-20EDBC3D382C}" destId="{742C043F-BC91-49D3-BCCC-8BEEC970E87B}" srcOrd="0" destOrd="0" parTransId="{F9DD8463-D702-4454-94BE-F258536A4DE8}" sibTransId="{80292AD4-0034-4371-941E-78AF3BA29323}"/>
    <dgm:cxn modelId="{8271304D-140A-4CD8-A5E6-D5F8426C9173}" srcId="{742C043F-BC91-49D3-BCCC-8BEEC970E87B}" destId="{B3432BFC-FDF9-4C8D-9230-B39D222DC65E}" srcOrd="1" destOrd="0" parTransId="{F42B248D-EF9D-470C-9DCC-51D627D03A86}" sibTransId="{D7FD1104-C6D8-43EC-BE87-3EC83CD5CB8A}"/>
    <dgm:cxn modelId="{2FDC927B-3938-4766-AB83-C6062EF4727E}" type="presOf" srcId="{F42B248D-EF9D-470C-9DCC-51D627D03A86}" destId="{160D8D94-7626-41BE-88A8-935C875685C7}" srcOrd="1" destOrd="0" presId="urn:microsoft.com/office/officeart/2005/8/layout/hierarchy2"/>
    <dgm:cxn modelId="{C5A6C07E-9914-4C17-994A-7B66AA94B16F}" type="presOf" srcId="{59B55AC6-F225-4B91-98DD-68D1B2E80B5F}" destId="{A19F783E-CF21-4C7C-9F69-E619E820ABA2}" srcOrd="0" destOrd="0" presId="urn:microsoft.com/office/officeart/2005/8/layout/hierarchy2"/>
    <dgm:cxn modelId="{A48F5B84-9E80-419B-8C1B-13DA8683B64C}" type="presOf" srcId="{5F90D734-4F1F-4C6A-A7A5-20EDBC3D382C}" destId="{D49F212B-7AF4-496D-8E6C-2ECAFD4E1C57}" srcOrd="0" destOrd="0" presId="urn:microsoft.com/office/officeart/2005/8/layout/hierarchy2"/>
    <dgm:cxn modelId="{D084F1A2-2125-4799-B6A1-DA55F550F6A7}" type="presOf" srcId="{59B55AC6-F225-4B91-98DD-68D1B2E80B5F}" destId="{C00869ED-C16A-413F-B462-3ADB2127FA21}" srcOrd="1" destOrd="0" presId="urn:microsoft.com/office/officeart/2005/8/layout/hierarchy2"/>
    <dgm:cxn modelId="{4ABAFD81-06DE-453F-AE74-DD0D31677E91}" type="presParOf" srcId="{D49F212B-7AF4-496D-8E6C-2ECAFD4E1C57}" destId="{95A4AD3F-E1CE-44F6-9EDE-9888AD29F66D}" srcOrd="0" destOrd="0" presId="urn:microsoft.com/office/officeart/2005/8/layout/hierarchy2"/>
    <dgm:cxn modelId="{4701DFB5-0201-4E85-B834-A9F589C321B1}" type="presParOf" srcId="{95A4AD3F-E1CE-44F6-9EDE-9888AD29F66D}" destId="{2BD25455-4409-4BBF-843C-874A6B7CAF77}" srcOrd="0" destOrd="0" presId="urn:microsoft.com/office/officeart/2005/8/layout/hierarchy2"/>
    <dgm:cxn modelId="{39BF439D-254E-444B-8B39-8072257246F1}" type="presParOf" srcId="{95A4AD3F-E1CE-44F6-9EDE-9888AD29F66D}" destId="{E652262C-D179-439A-9740-343FCC9D480C}" srcOrd="1" destOrd="0" presId="urn:microsoft.com/office/officeart/2005/8/layout/hierarchy2"/>
    <dgm:cxn modelId="{3E6A0955-A602-467C-A00B-594DC69E81B4}" type="presParOf" srcId="{E652262C-D179-439A-9740-343FCC9D480C}" destId="{A19F783E-CF21-4C7C-9F69-E619E820ABA2}" srcOrd="0" destOrd="0" presId="urn:microsoft.com/office/officeart/2005/8/layout/hierarchy2"/>
    <dgm:cxn modelId="{2B1CE99C-7584-4124-B3D4-2A7EA59D6594}" type="presParOf" srcId="{A19F783E-CF21-4C7C-9F69-E619E820ABA2}" destId="{C00869ED-C16A-413F-B462-3ADB2127FA21}" srcOrd="0" destOrd="0" presId="urn:microsoft.com/office/officeart/2005/8/layout/hierarchy2"/>
    <dgm:cxn modelId="{937DDA55-2D81-4F76-964E-BD0989825EF3}" type="presParOf" srcId="{E652262C-D179-439A-9740-343FCC9D480C}" destId="{A7BD2143-7614-4256-AB9E-0084C5F047E6}" srcOrd="1" destOrd="0" presId="urn:microsoft.com/office/officeart/2005/8/layout/hierarchy2"/>
    <dgm:cxn modelId="{35DBD7D9-B228-4C01-AB80-BCF8069614C2}" type="presParOf" srcId="{A7BD2143-7614-4256-AB9E-0084C5F047E6}" destId="{6AEAED6A-309B-43B4-B478-3D9B778F5408}" srcOrd="0" destOrd="0" presId="urn:microsoft.com/office/officeart/2005/8/layout/hierarchy2"/>
    <dgm:cxn modelId="{BE080936-7378-4B54-9B94-7CD1A3B63C4D}" type="presParOf" srcId="{A7BD2143-7614-4256-AB9E-0084C5F047E6}" destId="{BF95DCDE-C288-439A-BBA6-FF08FA909156}" srcOrd="1" destOrd="0" presId="urn:microsoft.com/office/officeart/2005/8/layout/hierarchy2"/>
    <dgm:cxn modelId="{95E21DC8-1A69-43C2-A4C6-F38E518A0423}" type="presParOf" srcId="{E652262C-D179-439A-9740-343FCC9D480C}" destId="{6BF3B2CC-C622-4F00-8410-F47457975569}" srcOrd="2" destOrd="0" presId="urn:microsoft.com/office/officeart/2005/8/layout/hierarchy2"/>
    <dgm:cxn modelId="{A3E510C8-FA67-4520-9E0D-1A7F589C66AC}" type="presParOf" srcId="{6BF3B2CC-C622-4F00-8410-F47457975569}" destId="{160D8D94-7626-41BE-88A8-935C875685C7}" srcOrd="0" destOrd="0" presId="urn:microsoft.com/office/officeart/2005/8/layout/hierarchy2"/>
    <dgm:cxn modelId="{DD2958C3-B9E8-4E9C-ACBC-C7C8C6B701AB}" type="presParOf" srcId="{E652262C-D179-439A-9740-343FCC9D480C}" destId="{CFEBF406-318D-4027-9B13-0B2A82779912}" srcOrd="3" destOrd="0" presId="urn:microsoft.com/office/officeart/2005/8/layout/hierarchy2"/>
    <dgm:cxn modelId="{C0AAE895-E086-442D-9220-21461001E6BD}" type="presParOf" srcId="{CFEBF406-318D-4027-9B13-0B2A82779912}" destId="{90B227A5-152B-445A-99CA-C574B7E34C79}" srcOrd="0" destOrd="0" presId="urn:microsoft.com/office/officeart/2005/8/layout/hierarchy2"/>
    <dgm:cxn modelId="{15DC9EEC-9BBB-4CD3-B11B-D559E5B57845}" type="presParOf" srcId="{CFEBF406-318D-4027-9B13-0B2A82779912}" destId="{7D5CBA03-1EB5-445F-8BB9-4BB62B80E01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25455-4409-4BBF-843C-874A6B7CAF77}">
      <dsp:nvSpPr>
        <dsp:cNvPr id="0" name=""/>
        <dsp:cNvSpPr/>
      </dsp:nvSpPr>
      <dsp:spPr>
        <a:xfrm>
          <a:off x="3649" y="1539328"/>
          <a:ext cx="3565773" cy="1272681"/>
        </a:xfrm>
        <a:prstGeom prst="roundRect">
          <a:avLst>
            <a:gd name="adj" fmla="val 10000"/>
          </a:avLst>
        </a:prstGeom>
        <a:solidFill>
          <a:srgbClr val="993366"/>
        </a:solidFill>
        <a:ln w="12700" cap="flat" cmpd="sng" algn="ctr">
          <a:solidFill>
            <a:srgbClr val="99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>
              <a:latin typeface="Cambria" panose="02040503050406030204" pitchFamily="18" charset="0"/>
              <a:ea typeface="Cambria" panose="02040503050406030204" pitchFamily="18" charset="0"/>
            </a:rPr>
            <a:t>Charakterystyczną cechą klimatu Rosji jest kontynentalizm.</a:t>
          </a:r>
        </a:p>
      </dsp:txBody>
      <dsp:txXfrm>
        <a:off x="40925" y="1576604"/>
        <a:ext cx="3491221" cy="1198129"/>
      </dsp:txXfrm>
    </dsp:sp>
    <dsp:sp modelId="{A19F783E-CF21-4C7C-9F69-E619E820ABA2}">
      <dsp:nvSpPr>
        <dsp:cNvPr id="0" name=""/>
        <dsp:cNvSpPr/>
      </dsp:nvSpPr>
      <dsp:spPr>
        <a:xfrm rot="19457599">
          <a:off x="3451570" y="1783449"/>
          <a:ext cx="1253849" cy="52646"/>
        </a:xfrm>
        <a:custGeom>
          <a:avLst/>
          <a:gdLst/>
          <a:ahLst/>
          <a:cxnLst/>
          <a:rect l="0" t="0" r="0" b="0"/>
          <a:pathLst>
            <a:path>
              <a:moveTo>
                <a:pt x="0" y="26323"/>
              </a:moveTo>
              <a:lnTo>
                <a:pt x="1253849" y="263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047149" y="1778426"/>
        <a:ext cx="62692" cy="62692"/>
      </dsp:txXfrm>
    </dsp:sp>
    <dsp:sp modelId="{6AEAED6A-309B-43B4-B478-3D9B778F5408}">
      <dsp:nvSpPr>
        <dsp:cNvPr id="0" name=""/>
        <dsp:cNvSpPr/>
      </dsp:nvSpPr>
      <dsp:spPr>
        <a:xfrm>
          <a:off x="4587567" y="807536"/>
          <a:ext cx="5924382" cy="1272681"/>
        </a:xfrm>
        <a:prstGeom prst="roundRect">
          <a:avLst>
            <a:gd name="adj" fmla="val 10000"/>
          </a:avLst>
        </a:prstGeom>
        <a:solidFill>
          <a:srgbClr val="993366"/>
        </a:solidFill>
        <a:ln w="12700" cap="flat" cmpd="sng" algn="ctr">
          <a:solidFill>
            <a:srgbClr val="99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Cambria" panose="02040503050406030204" pitchFamily="18" charset="0"/>
              <a:ea typeface="Cambria" panose="02040503050406030204" pitchFamily="18" charset="0"/>
            </a:rPr>
            <a:t>Niewielkie opady.</a:t>
          </a:r>
        </a:p>
      </dsp:txBody>
      <dsp:txXfrm>
        <a:off x="4624843" y="844812"/>
        <a:ext cx="5849830" cy="1198129"/>
      </dsp:txXfrm>
    </dsp:sp>
    <dsp:sp modelId="{6BF3B2CC-C622-4F00-8410-F47457975569}">
      <dsp:nvSpPr>
        <dsp:cNvPr id="0" name=""/>
        <dsp:cNvSpPr/>
      </dsp:nvSpPr>
      <dsp:spPr>
        <a:xfrm rot="2142401">
          <a:off x="3451570" y="2515241"/>
          <a:ext cx="1253849" cy="52646"/>
        </a:xfrm>
        <a:custGeom>
          <a:avLst/>
          <a:gdLst/>
          <a:ahLst/>
          <a:cxnLst/>
          <a:rect l="0" t="0" r="0" b="0"/>
          <a:pathLst>
            <a:path>
              <a:moveTo>
                <a:pt x="0" y="26323"/>
              </a:moveTo>
              <a:lnTo>
                <a:pt x="1253849" y="263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047149" y="2510218"/>
        <a:ext cx="62692" cy="62692"/>
      </dsp:txXfrm>
    </dsp:sp>
    <dsp:sp modelId="{90B227A5-152B-445A-99CA-C574B7E34C79}">
      <dsp:nvSpPr>
        <dsp:cNvPr id="0" name=""/>
        <dsp:cNvSpPr/>
      </dsp:nvSpPr>
      <dsp:spPr>
        <a:xfrm>
          <a:off x="4587567" y="2271120"/>
          <a:ext cx="5924382" cy="1272681"/>
        </a:xfrm>
        <a:prstGeom prst="roundRect">
          <a:avLst>
            <a:gd name="adj" fmla="val 10000"/>
          </a:avLst>
        </a:prstGeom>
        <a:solidFill>
          <a:srgbClr val="993366"/>
        </a:solidFill>
        <a:ln w="12700" cap="flat" cmpd="sng" algn="ctr">
          <a:solidFill>
            <a:srgbClr val="9933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0" i="0" kern="1200" dirty="0">
              <a:latin typeface="Cambria" panose="02040503050406030204" pitchFamily="18" charset="0"/>
              <a:ea typeface="Cambria" panose="02040503050406030204" pitchFamily="18" charset="0"/>
            </a:rPr>
            <a:t>Duże wahania temperatury powietrza. </a:t>
          </a:r>
          <a:r>
            <a:rPr lang="pl-PL" sz="2500" kern="1200" dirty="0">
              <a:latin typeface="Cambria" panose="02040503050406030204" pitchFamily="18" charset="0"/>
              <a:ea typeface="Cambria" panose="02040503050406030204" pitchFamily="18" charset="0"/>
            </a:rPr>
            <a:t>Zimą bardzo niskie temperatury, latem wysokie.</a:t>
          </a:r>
        </a:p>
      </dsp:txBody>
      <dsp:txXfrm>
        <a:off x="4624843" y="2308396"/>
        <a:ext cx="5849830" cy="1198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DF47C8-551B-44EE-A110-03EC124C1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7E3EA64-BD34-4E6E-8DC9-2545EF55F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6B8671-3FE0-4375-89FE-8B98DE6C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3F41A02-259A-4574-8054-3A0BCA9C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561DF0-6300-45A3-AEC6-A3CA3D5C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74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60893E-4EA5-42CE-BD22-93725C63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8319A92-E298-4A24-A704-CD31F2D8D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974CE0-AD3B-412B-BEEB-0DDAEE10B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5117D8-3897-4A72-8325-12D465BCA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4EBA595-2DFE-4891-ADE7-30384C0A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334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B87EBBF-DE36-4BAD-BE89-A48DD08496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91E2B35-62BC-4FC6-A25F-EEBCAE2FF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9C9B73-E674-48BA-B235-477902BC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751C2E-B8B7-405B-9B67-9E63AB76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DB5D51-6376-4837-A29B-7962AFBB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66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25668B-7B44-4AC7-8943-C1C96408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2296EF-845E-4C8C-BB01-1641F2FC2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678570-C6F8-4961-831F-617A7148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67BAF2A-705E-45B2-8448-C6296C4B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17A822-01EE-40B4-83A6-A7F184B0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002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C711C3-0162-40CB-9018-CBD41CDD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632850-97CE-48E5-9EE1-16E32F771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05892B-7E6E-450D-8359-499686E5F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300C44-EE12-459B-9A09-82B16706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E140EE-0BE2-41D1-92AF-81BAF3312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816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C89932-4DCF-4BCD-A924-967A2594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51C904-CA13-4E7C-9D1E-1A45150BE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910D0F-4F70-4661-ADAF-F9D5D5300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F6DE32-0213-4CF7-8D04-7B2E4611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0FBE370-76C8-44EE-9C2A-730AC1AA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EDF30E0-B0D3-4F19-93CE-3F18ED94A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203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FA2E75-7E9A-4896-88CD-CED49265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18E3DB-286D-45BE-96B1-E7AB367D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A6E9F32-E841-4B23-A96E-30836B83D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1AE6D42-5567-4DE9-894D-7EDDB0B4A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D9552BE-54CF-4ED9-8D3E-F95914DD07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0C47696-C00F-49B4-9BE8-8D79334E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54F5BF1-EC8B-4E8F-82E8-9D7FCFBE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FAAEC4A-2089-4319-B248-6FD89D6C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22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8D661C-353C-42E5-A5D1-DF9EC298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C9A3A71-3BD6-48A4-BC1E-2A00567C0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F39861A-860A-4E97-A215-45746E18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964A29-9E3E-47F6-A4FD-D4481909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42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E86F145-CE7C-4AAE-A2DD-6B9D229D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E4ED061-72EC-470D-9870-0877E7B0A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7A2A30-DCDB-4A86-AB9F-73234545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98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C431BB-B3A8-4574-8439-362FABC7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7D7889-3907-42DB-A737-4926F03BD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489CDBF-58F5-4290-A9D7-D15893A13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E2A6176-B938-4034-AB09-90D41D2E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E1E7050-9D6B-434F-877C-90CDCCF6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B06A60A-6EBF-4683-B9FB-D6CD1451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04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0277AD-1570-4681-8692-90D04D7E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8D206ED-4342-4340-B7A7-6C81B30E1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6E414D0-42D3-49BA-8F86-C616F234D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B640E74-F580-42F9-83DC-2DCB302CE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A64C229-6B63-4591-97E0-2E375A8D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FC0740-6310-4293-A8F4-7EFFB8EC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267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3DBF80A-637C-47DE-BFE9-BC47CEFAC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CBA274-D10F-4878-8247-FF1365978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B573BA-90D1-4FDD-BE8F-CED3B141F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F0408-6C06-4365-9555-C77EB3B2632E}" type="datetimeFigureOut">
              <a:rPr lang="pl-PL" smtClean="0"/>
              <a:t>24.05.2020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AEB767-EFE3-42E1-9DA2-80EBA1C47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56FB8D-14F5-47A6-B20F-74E2374C1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2DB09-36A6-4C26-B833-8DD8B38ACF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42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gazin.travelportal.cz/jezero-bajkal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opracowania.pl/slowniki/slownik-geograficzny/89712-nizin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syjska tajga przyciąga turystów » Kresy">
            <a:extLst>
              <a:ext uri="{FF2B5EF4-FFF2-40B4-BE49-F238E27FC236}">
                <a16:creationId xmlns:a16="http://schemas.microsoft.com/office/drawing/2014/main" id="{6EC6C750-8BFB-43E6-A335-AB1D800D6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b="110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5E4FF1B-5EE7-4721-A78F-DE2E89A77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77796"/>
            <a:ext cx="9144000" cy="192192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Temat: Zróżnicowanie przyrodnicze Rosji.</a:t>
            </a:r>
          </a:p>
        </p:txBody>
      </p:sp>
    </p:spTree>
    <p:extLst>
      <p:ext uri="{BB962C8B-B14F-4D97-AF65-F5344CB8AC3E}">
        <p14:creationId xmlns:p14="http://schemas.microsoft.com/office/powerpoint/2010/main" val="362615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DFB9C3-C02B-4F0F-9E09-6AC9EF7C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CAF3DFF-8AA7-4B1E-8151-B8A99F7CE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897" b="9771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7254DFDF-5548-4D3C-B46D-558E07C1571C}"/>
              </a:ext>
            </a:extLst>
          </p:cNvPr>
          <p:cNvSpPr/>
          <p:nvPr/>
        </p:nvSpPr>
        <p:spPr>
          <a:xfrm>
            <a:off x="5739838" y="5227928"/>
            <a:ext cx="6058154" cy="1128267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Bajkał – najgłębsze jezioro </a:t>
            </a:r>
            <a:b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na świecie.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C2E5BC9-ED0F-406D-B10B-7BA8E2313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4" y="3757477"/>
            <a:ext cx="2940902" cy="2940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540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7B429C-5678-421B-B1C4-6B32B49B2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wolga #rzeka #europa #rosja #ciekawostki... - R..............l ...">
            <a:extLst>
              <a:ext uri="{FF2B5EF4-FFF2-40B4-BE49-F238E27FC236}">
                <a16:creationId xmlns:a16="http://schemas.microsoft.com/office/drawing/2014/main" id="{4832D5A6-6DD3-4399-A2BD-8F0D17929F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 b="689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87EB2DE8-07B9-4052-9DED-AD8B636FF81D}"/>
              </a:ext>
            </a:extLst>
          </p:cNvPr>
          <p:cNvSpPr/>
          <p:nvPr/>
        </p:nvSpPr>
        <p:spPr>
          <a:xfrm>
            <a:off x="376101" y="365125"/>
            <a:ext cx="6229477" cy="1630072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Wołga – najdłuższa rzeka Europy (długość ponad 3500 km).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08982BF-C523-49E1-9C51-9FFCDAB29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4175" r="4498" b="4458"/>
          <a:stretch/>
        </p:blipFill>
        <p:spPr bwMode="auto">
          <a:xfrm>
            <a:off x="8722010" y="3429000"/>
            <a:ext cx="3232098" cy="3233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504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lbrus - Wyprawa na Elbrus 5642 m - 4challenge 🥇">
            <a:extLst>
              <a:ext uri="{FF2B5EF4-FFF2-40B4-BE49-F238E27FC236}">
                <a16:creationId xmlns:a16="http://schemas.microsoft.com/office/drawing/2014/main" id="{5E2AA9E7-3DAA-443E-80BC-CBC21BDA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365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B67CDB1D-DD80-46A2-BAC8-4DAA924E9E00}"/>
              </a:ext>
            </a:extLst>
          </p:cNvPr>
          <p:cNvSpPr/>
          <p:nvPr/>
        </p:nvSpPr>
        <p:spPr>
          <a:xfrm>
            <a:off x="331496" y="4636042"/>
            <a:ext cx="7396299" cy="1630072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Najwyższy szczyt Rosji to Elbrus (5633 m n.p.m.), który leży w górach Kaukaz na granicy z Gruzją.</a:t>
            </a:r>
            <a:endParaRPr lang="pl-PL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6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1A08F-A4F6-44E7-9069-3CAAC626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A4ABD2-9921-466C-9D80-7D125147F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Rosyjski vloger zgubił się w lesie. Kręcił wideo o przetrwaniu w tajdze">
            <a:extLst>
              <a:ext uri="{FF2B5EF4-FFF2-40B4-BE49-F238E27FC236}">
                <a16:creationId xmlns:a16="http://schemas.microsoft.com/office/drawing/2014/main" id="{D4A160D1-2FB4-4AD7-B339-8C8DCEF5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E0E37964-16D4-4FE1-BA33-74FC74D1F11F}"/>
              </a:ext>
            </a:extLst>
          </p:cNvPr>
          <p:cNvSpPr/>
          <p:nvPr/>
        </p:nvSpPr>
        <p:spPr>
          <a:xfrm>
            <a:off x="5550267" y="4716966"/>
            <a:ext cx="6229477" cy="1874452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Ogromne obszary tego kraju są porośnięte przez lasy liściaste </a:t>
            </a:r>
            <a:b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i mieszane oraz tajgę.</a:t>
            </a:r>
          </a:p>
        </p:txBody>
      </p:sp>
    </p:spTree>
    <p:extLst>
      <p:ext uri="{BB962C8B-B14F-4D97-AF65-F5344CB8AC3E}">
        <p14:creationId xmlns:p14="http://schemas.microsoft.com/office/powerpoint/2010/main" val="402148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10C836-1DAC-4BB9-80C1-E6EA2EF7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A04398-775F-4269-B11B-9432D4E63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Ural zasoby: minerały, lasy, woda i klimat. Charakter Ural">
            <a:extLst>
              <a:ext uri="{FF2B5EF4-FFF2-40B4-BE49-F238E27FC236}">
                <a16:creationId xmlns:a16="http://schemas.microsoft.com/office/drawing/2014/main" id="{E55002A5-3D6F-402B-AB5B-F0373AA20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/>
          <a:stretch/>
        </p:blipFill>
        <p:spPr bwMode="auto">
          <a:xfrm>
            <a:off x="-89210" y="0"/>
            <a:ext cx="12281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54EEF367-B102-4DC2-BD87-CA8D1A5D1AAB}"/>
              </a:ext>
            </a:extLst>
          </p:cNvPr>
          <p:cNvSpPr/>
          <p:nvPr/>
        </p:nvSpPr>
        <p:spPr>
          <a:xfrm>
            <a:off x="7616283" y="5742877"/>
            <a:ext cx="4044176" cy="749997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i="1" dirty="0">
                <a:latin typeface="Cambria" panose="02040503050406030204" pitchFamily="18" charset="0"/>
                <a:ea typeface="Cambria" panose="02040503050406030204" pitchFamily="18" charset="0"/>
              </a:rPr>
              <a:t>Lasy pierwotne Uralu</a:t>
            </a:r>
          </a:p>
        </p:txBody>
      </p:sp>
    </p:spTree>
    <p:extLst>
      <p:ext uri="{BB962C8B-B14F-4D97-AF65-F5344CB8AC3E}">
        <p14:creationId xmlns:p14="http://schemas.microsoft.com/office/powerpoint/2010/main" val="1046216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BCF12B-7350-4A7A-8390-54495CBB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9E012F-70A5-49BE-9EC8-942560429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Jesienny krajobraz na Kołymie w Rosji">
            <a:extLst>
              <a:ext uri="{FF2B5EF4-FFF2-40B4-BE49-F238E27FC236}">
                <a16:creationId xmlns:a16="http://schemas.microsoft.com/office/drawing/2014/main" id="{75A63C54-A069-47A0-B72A-AE45C8AB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7949F1D7-83CF-4972-BDF0-33FDB38B4DA9}"/>
              </a:ext>
            </a:extLst>
          </p:cNvPr>
          <p:cNvSpPr/>
          <p:nvPr/>
        </p:nvSpPr>
        <p:spPr>
          <a:xfrm>
            <a:off x="342647" y="123774"/>
            <a:ext cx="6229477" cy="3624083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Rosyjską strefę umiarkowaną porasta największy na świecie kompleks lasów iglastych, czyli tajga. Na północ od niej rozciąga się pas tundry, a na południe – pas stepów.</a:t>
            </a:r>
          </a:p>
        </p:txBody>
      </p:sp>
    </p:spTree>
    <p:extLst>
      <p:ext uri="{BB962C8B-B14F-4D97-AF65-F5344CB8AC3E}">
        <p14:creationId xmlns:p14="http://schemas.microsoft.com/office/powerpoint/2010/main" val="401460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1CAE12-5202-4A39-B1F4-6340AD109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890045-75B3-4C63-AC88-195B4A7F3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1F59A26-A2C1-4A9D-8E8B-6CA101EA50D8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0" i="0" dirty="0">
                <a:solidFill>
                  <a:srgbClr val="2B2E38"/>
                </a:solidFill>
                <a:effectLst/>
                <a:latin typeface="Roboto"/>
              </a:rPr>
              <a:t>Największą powierzchniowo depresją jest półpustynna </a:t>
            </a:r>
            <a:r>
              <a:rPr lang="pl-PL" b="0" i="0" u="none" strike="noStrike" dirty="0">
                <a:effectLst/>
                <a:latin typeface="Roboto-Numerals"/>
                <a:hlinkClick r:id="rId2"/>
              </a:rPr>
              <a:t>Nizina</a:t>
            </a:r>
            <a:r>
              <a:rPr lang="pl-PL" b="0" i="0" dirty="0">
                <a:solidFill>
                  <a:srgbClr val="2B2E38"/>
                </a:solidFill>
                <a:effectLst/>
                <a:latin typeface="Roboto"/>
              </a:rPr>
              <a:t> Nadkaspijska</a:t>
            </a:r>
            <a:endParaRPr lang="pl-PL" dirty="0"/>
          </a:p>
        </p:txBody>
      </p:sp>
      <p:pic>
        <p:nvPicPr>
          <p:cNvPr id="12292" name="Picture 4" descr="25">
            <a:extLst>
              <a:ext uri="{FF2B5EF4-FFF2-40B4-BE49-F238E27FC236}">
                <a16:creationId xmlns:a16="http://schemas.microsoft.com/office/drawing/2014/main" id="{9A74245A-B4CC-4A3F-90AE-FE243947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410E4861-84D0-4C6C-BE5E-90BBC62174DE}"/>
              </a:ext>
            </a:extLst>
          </p:cNvPr>
          <p:cNvSpPr/>
          <p:nvPr/>
        </p:nvSpPr>
        <p:spPr>
          <a:xfrm>
            <a:off x="8628004" y="3887103"/>
            <a:ext cx="3303802" cy="746021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i="1" dirty="0">
                <a:latin typeface="Cambria" panose="02040503050406030204" pitchFamily="18" charset="0"/>
                <a:ea typeface="Cambria" panose="02040503050406030204" pitchFamily="18" charset="0"/>
              </a:rPr>
              <a:t>Stepy Kałmucji</a:t>
            </a:r>
          </a:p>
        </p:txBody>
      </p:sp>
    </p:spTree>
    <p:extLst>
      <p:ext uri="{BB962C8B-B14F-4D97-AF65-F5344CB8AC3E}">
        <p14:creationId xmlns:p14="http://schemas.microsoft.com/office/powerpoint/2010/main" val="258392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680DD7-1E53-4F01-9C59-EFCDBED9B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F5133-B2A5-4BD5-99F2-EC4A616BD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Rosja – Kamczatka „w Pierścieniu Ognia” - Logos Travel">
            <a:extLst>
              <a:ext uri="{FF2B5EF4-FFF2-40B4-BE49-F238E27FC236}">
                <a16:creationId xmlns:a16="http://schemas.microsoft.com/office/drawing/2014/main" id="{525C323C-6E38-484F-8C17-520032E6F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963"/>
          <a:stretch/>
        </p:blipFill>
        <p:spPr bwMode="auto">
          <a:xfrm>
            <a:off x="0" y="-50180"/>
            <a:ext cx="12192000" cy="690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940394E4-322F-4AE2-880B-E9A0A647ACBF}"/>
              </a:ext>
            </a:extLst>
          </p:cNvPr>
          <p:cNvSpPr/>
          <p:nvPr/>
        </p:nvSpPr>
        <p:spPr>
          <a:xfrm>
            <a:off x="501806" y="4206875"/>
            <a:ext cx="5341436" cy="2286000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</a:rPr>
              <a:t>Piękna, w zasadzie dziewicza przyroda Półwyspu Kamczatka. </a:t>
            </a:r>
            <a:b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</a:rPr>
              <a:t>To unikalne połączenie gór, wulkanów (jest ich tu około 300), jezior, rzek </a:t>
            </a:r>
            <a:b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</a:rPr>
              <a:t>i gorących źródeł.</a:t>
            </a:r>
          </a:p>
        </p:txBody>
      </p:sp>
    </p:spTree>
    <p:extLst>
      <p:ext uri="{BB962C8B-B14F-4D97-AF65-F5344CB8AC3E}">
        <p14:creationId xmlns:p14="http://schemas.microsoft.com/office/powerpoint/2010/main" val="1393685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C40228B3-5BBF-44BB-856E-11D58D6681E8}"/>
              </a:ext>
            </a:extLst>
          </p:cNvPr>
          <p:cNvSpPr/>
          <p:nvPr/>
        </p:nvSpPr>
        <p:spPr>
          <a:xfrm>
            <a:off x="367990" y="130774"/>
            <a:ext cx="11675326" cy="939743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atin typeface="Cambria" panose="02040503050406030204" pitchFamily="18" charset="0"/>
                <a:ea typeface="Cambria" panose="02040503050406030204" pitchFamily="18" charset="0"/>
              </a:rPr>
              <a:t>Rosja</a:t>
            </a: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 to największe pod względem powierzchni państwo świata.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1353EC-A018-4F17-B65B-89DBB14B9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2" t="8455" r="27561" b="13496"/>
          <a:stretch/>
        </p:blipFill>
        <p:spPr>
          <a:xfrm>
            <a:off x="669073" y="1162118"/>
            <a:ext cx="8370848" cy="556510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63503B4-4AF5-4279-A095-7DFF3C7B39C3}"/>
              </a:ext>
            </a:extLst>
          </p:cNvPr>
          <p:cNvSpPr/>
          <p:nvPr/>
        </p:nvSpPr>
        <p:spPr>
          <a:xfrm>
            <a:off x="8891239" y="2793601"/>
            <a:ext cx="2932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Federacja Rosyjska powstała w 1991 roku po rozpadzie Związku Radzieckiego, którego była największą republiką.</a:t>
            </a:r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7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86C311-B028-42AD-9578-BA743D5C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3D4C88-B247-4B43-AC1E-F6747BF12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BC66972-FC35-43F1-8206-D4C88B0D1F78}"/>
              </a:ext>
            </a:extLst>
          </p:cNvPr>
          <p:cNvSpPr/>
          <p:nvPr/>
        </p:nvSpPr>
        <p:spPr>
          <a:xfrm>
            <a:off x="3048000" y="26903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l-PL" dirty="0"/>
            </a:br>
            <a:endParaRPr lang="pl-PL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8292369-AC38-4184-8A51-FCA2959F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917" y="293988"/>
            <a:ext cx="9622166" cy="51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D36FE856-C4C1-4D41-A1E2-B4EF6DBA2AC5}"/>
              </a:ext>
            </a:extLst>
          </p:cNvPr>
          <p:cNvSpPr/>
          <p:nvPr/>
        </p:nvSpPr>
        <p:spPr>
          <a:xfrm>
            <a:off x="258337" y="5624269"/>
            <a:ext cx="11675326" cy="939743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Federacja Rosyjska sąsiaduje z Polską poprzez obwód kaliningradzki. To jedno rosyjskie „województwo” pozostaje oddzielone od reszty kraju i tylko ono z ziem rosyjskich graniczy z Polską.</a:t>
            </a:r>
          </a:p>
        </p:txBody>
      </p:sp>
    </p:spTree>
    <p:extLst>
      <p:ext uri="{BB962C8B-B14F-4D97-AF65-F5344CB8AC3E}">
        <p14:creationId xmlns:p14="http://schemas.microsoft.com/office/powerpoint/2010/main" val="171513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E48957-6DB1-4314-A58B-08180F82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Geografia Rosji – Wikipedia, wolna encyklopedia">
            <a:extLst>
              <a:ext uri="{FF2B5EF4-FFF2-40B4-BE49-F238E27FC236}">
                <a16:creationId xmlns:a16="http://schemas.microsoft.com/office/drawing/2014/main" id="{B0882AEE-995F-47E8-AC1B-E1F06A0D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0" y="132479"/>
            <a:ext cx="6961497" cy="5216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AF6AAF04-8401-4939-A4AC-D730DF243EC0}"/>
              </a:ext>
            </a:extLst>
          </p:cNvPr>
          <p:cNvSpPr/>
          <p:nvPr/>
        </p:nvSpPr>
        <p:spPr>
          <a:xfrm>
            <a:off x="5642855" y="4638907"/>
            <a:ext cx="6229477" cy="1965480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W Europie znajduje się tylko ¼  obszaru Rosji, a pozostałe </a:t>
            </a:r>
            <a:b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¾  leży w Azji. </a:t>
            </a:r>
          </a:p>
        </p:txBody>
      </p:sp>
    </p:spTree>
    <p:extLst>
      <p:ext uri="{BB962C8B-B14F-4D97-AF65-F5344CB8AC3E}">
        <p14:creationId xmlns:p14="http://schemas.microsoft.com/office/powerpoint/2010/main" val="3471537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4FC5DD-E237-4B39-9625-DC703F2C7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A7BA91-715E-4D2E-8522-99DB34AB3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Strefy czasowe Rosja « Artur Piszczek wadi.pl">
            <a:extLst>
              <a:ext uri="{FF2B5EF4-FFF2-40B4-BE49-F238E27FC236}">
                <a16:creationId xmlns:a16="http://schemas.microsoft.com/office/drawing/2014/main" id="{3C04B3CA-D836-4542-9BB0-F1D9AE82E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60" y="924461"/>
            <a:ext cx="9886873" cy="570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EED38BCD-5962-4E21-B430-0DB6AB375225}"/>
              </a:ext>
            </a:extLst>
          </p:cNvPr>
          <p:cNvSpPr/>
          <p:nvPr/>
        </p:nvSpPr>
        <p:spPr>
          <a:xfrm>
            <a:off x="237892" y="796100"/>
            <a:ext cx="6330176" cy="1453924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Rosja leży </a:t>
            </a:r>
            <a:b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aż w 9 strefach czasowych!</a:t>
            </a:r>
          </a:p>
        </p:txBody>
      </p:sp>
    </p:spTree>
    <p:extLst>
      <p:ext uri="{BB962C8B-B14F-4D97-AF65-F5344CB8AC3E}">
        <p14:creationId xmlns:p14="http://schemas.microsoft.com/office/powerpoint/2010/main" val="345164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A78035-0443-4350-9AE5-3762C489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Jesienny krajobraz na Kołymie">
            <a:extLst>
              <a:ext uri="{FF2B5EF4-FFF2-40B4-BE49-F238E27FC236}">
                <a16:creationId xmlns:a16="http://schemas.microsoft.com/office/drawing/2014/main" id="{42A0F41D-8DB7-4172-8133-1EA0DF38BE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1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82D05CB5-BC1F-466F-81F2-F530411DF587}"/>
              </a:ext>
            </a:extLst>
          </p:cNvPr>
          <p:cNvSpPr/>
          <p:nvPr/>
        </p:nvSpPr>
        <p:spPr>
          <a:xfrm>
            <a:off x="4156364" y="3934691"/>
            <a:ext cx="7504095" cy="2558184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W Rosji przeważa klimat umiarkowany ciepły kontynentalny oraz klimat umiarkowany chłodny kontynentalny. </a:t>
            </a:r>
            <a:b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W północnej części kraju występuje zimny klimat okołobiegunowy.</a:t>
            </a:r>
          </a:p>
        </p:txBody>
      </p:sp>
    </p:spTree>
    <p:extLst>
      <p:ext uri="{BB962C8B-B14F-4D97-AF65-F5344CB8AC3E}">
        <p14:creationId xmlns:p14="http://schemas.microsoft.com/office/powerpoint/2010/main" val="2326224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hutterstock_276842747">
            <a:extLst>
              <a:ext uri="{FF2B5EF4-FFF2-40B4-BE49-F238E27FC236}">
                <a16:creationId xmlns:a16="http://schemas.microsoft.com/office/drawing/2014/main" id="{9A2A185C-98A6-4327-8C13-FD14D7B9C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751"/>
            <a:ext cx="12192000" cy="81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1EBA5BF5-9C88-48FC-9119-5B4BE9BAC2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471606"/>
              </p:ext>
            </p:extLst>
          </p:nvPr>
        </p:nvGraphicFramePr>
        <p:xfrm>
          <a:off x="838200" y="111194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25020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071266-ACD5-45D4-8638-B1E634672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6. Zdjęcie  - 5 tajemnic Syberii">
            <a:extLst>
              <a:ext uri="{FF2B5EF4-FFF2-40B4-BE49-F238E27FC236}">
                <a16:creationId xmlns:a16="http://schemas.microsoft.com/office/drawing/2014/main" id="{9592D361-2C12-4A3C-8471-F60A10F66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9564"/>
          <a:stretch/>
        </p:blipFill>
        <p:spPr bwMode="auto">
          <a:xfrm>
            <a:off x="0" y="-78059"/>
            <a:ext cx="12192000" cy="693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75B4B436-03A6-4BFF-BA50-BBEA85253007}"/>
              </a:ext>
            </a:extLst>
          </p:cNvPr>
          <p:cNvSpPr/>
          <p:nvPr/>
        </p:nvSpPr>
        <p:spPr>
          <a:xfrm>
            <a:off x="241610" y="3877759"/>
            <a:ext cx="11708780" cy="1878545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Strefom klimatycznym odpowiadają strefy krajobrazowe: Północna część Rosji to mieszanka pustyni lodowej, tundry i tajgi (w kilku odmianach), europejskie tereny pokrywają w większości lasy mieszane i liściaste; im bardziej na wschód, tym więcej lasostepów i stepów (coraz chętniej wykorzystywanych przez rolników).</a:t>
            </a:r>
          </a:p>
        </p:txBody>
      </p:sp>
    </p:spTree>
    <p:extLst>
      <p:ext uri="{BB962C8B-B14F-4D97-AF65-F5344CB8AC3E}">
        <p14:creationId xmlns:p14="http://schemas.microsoft.com/office/powerpoint/2010/main" val="267755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A31DF8-2321-4933-9E7A-03092E63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6E7B01-BDDE-4F07-9CFD-FE73ED864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B92301-91B2-410C-BBF2-4E16E4D8D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2" t="8455" r="27561" b="13496"/>
          <a:stretch/>
        </p:blipFill>
        <p:spPr>
          <a:xfrm>
            <a:off x="2966971" y="365125"/>
            <a:ext cx="9124668" cy="6066263"/>
          </a:xfrm>
          <a:prstGeom prst="rect">
            <a:avLst/>
          </a:prstGeom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A94B3D39-5C29-4483-B54B-3A37C98B0012}"/>
              </a:ext>
            </a:extLst>
          </p:cNvPr>
          <p:cNvSpPr/>
          <p:nvPr/>
        </p:nvSpPr>
        <p:spPr>
          <a:xfrm>
            <a:off x="100361" y="1867236"/>
            <a:ext cx="2743200" cy="3123527"/>
          </a:xfrm>
          <a:prstGeom prst="roundRect">
            <a:avLst/>
          </a:prstGeom>
          <a:solidFill>
            <a:srgbClr val="9933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Prawie ¾ powierzchni </a:t>
            </a:r>
            <a:b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Rosji zajmują niziny.</a:t>
            </a:r>
          </a:p>
        </p:txBody>
      </p:sp>
    </p:spTree>
    <p:extLst>
      <p:ext uri="{BB962C8B-B14F-4D97-AF65-F5344CB8AC3E}">
        <p14:creationId xmlns:p14="http://schemas.microsoft.com/office/powerpoint/2010/main" val="21506396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183</Words>
  <Application>Microsoft Office PowerPoint</Application>
  <PresentationFormat>Panoramiczny</PresentationFormat>
  <Paragraphs>22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Roboto</vt:lpstr>
      <vt:lpstr>Roboto-Numerals</vt:lpstr>
      <vt:lpstr>Motyw pakietu Office</vt:lpstr>
      <vt:lpstr>Temat: Zróżnicowanie przyrodnicze Rosji.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Temat: Zróżnicowanie przyrodnicze Rosji.</dc:title>
  <dc:creator>klaudia piechnik</dc:creator>
  <cp:lastModifiedBy>365 Pro Plus</cp:lastModifiedBy>
  <cp:revision>11</cp:revision>
  <dcterms:created xsi:type="dcterms:W3CDTF">2020-05-18T16:47:59Z</dcterms:created>
  <dcterms:modified xsi:type="dcterms:W3CDTF">2020-05-24T08:38:45Z</dcterms:modified>
</cp:coreProperties>
</file>