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62" r:id="rId3"/>
    <p:sldId id="272" r:id="rId4"/>
    <p:sldId id="271" r:id="rId5"/>
    <p:sldId id="290" r:id="rId6"/>
    <p:sldId id="278" r:id="rId7"/>
    <p:sldId id="279" r:id="rId8"/>
    <p:sldId id="280" r:id="rId9"/>
    <p:sldId id="281" r:id="rId10"/>
    <p:sldId id="282" r:id="rId11"/>
    <p:sldId id="288" r:id="rId12"/>
    <p:sldId id="285" r:id="rId13"/>
    <p:sldId id="286" r:id="rId14"/>
    <p:sldId id="287" r:id="rId15"/>
    <p:sldId id="273" r:id="rId16"/>
    <p:sldId id="263" r:id="rId17"/>
    <p:sldId id="265" r:id="rId18"/>
    <p:sldId id="266" r:id="rId19"/>
    <p:sldId id="267" r:id="rId20"/>
    <p:sldId id="274" r:id="rId21"/>
    <p:sldId id="269" r:id="rId22"/>
    <p:sldId id="275" r:id="rId23"/>
    <p:sldId id="276" r:id="rId24"/>
    <p:sldId id="289" r:id="rId25"/>
    <p:sldId id="283" r:id="rId26"/>
    <p:sldId id="284" r:id="rId27"/>
    <p:sldId id="277" r:id="rId2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1" autoAdjust="0"/>
    <p:restoredTop sz="95294" autoAdjust="0"/>
  </p:normalViewPr>
  <p:slideViewPr>
    <p:cSldViewPr>
      <p:cViewPr varScale="1">
        <p:scale>
          <a:sx n="72" d="100"/>
          <a:sy n="72" d="100"/>
        </p:scale>
        <p:origin x="624" y="5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5/24/2020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5/24/2020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8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306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 descr="Map of World"/>
          <p:cNvSpPr>
            <a:spLocks noEditPoints="1"/>
          </p:cNvSpPr>
          <p:nvPr/>
        </p:nvSpPr>
        <p:spPr bwMode="gray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dirty="0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5/24/2020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5/24/2020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5/24/2020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5/24/2020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5/24/2020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5/24/2020</a:t>
            </a:fld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5/24/2020</a:t>
            </a:fld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5/24/2020</a:t>
            </a:fld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5/24/2020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5/24/2020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pl.bab.la/slownik/rosyjski-polski/&#1088;&#1086;&#1089;&#1089;&#1080;&#1103;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l.bab.la/slownik/rosyjski-polski/&#1088;&#1086;&#1089;&#1089;&#1080;&#1103;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Lista_pa%C5%84stw_%C5%9Bwiata_wed%C5%82ug_liczby_ludno%C5%9Bci" TargetMode="External"/><Relationship Id="rId2" Type="http://schemas.openxmlformats.org/officeDocument/2006/relationships/hyperlink" Target="https://pl.wikipedia.org/wiki/Lista_pa%C5%84stw_%C5%9Bwiata_wed%C5%82ug_powierzchn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3852" y="1986040"/>
            <a:ext cx="9753600" cy="3048001"/>
          </a:xfrm>
        </p:spPr>
        <p:txBody>
          <a:bodyPr>
            <a:normAutofit/>
          </a:bodyPr>
          <a:lstStyle/>
          <a:p>
            <a:r>
              <a:rPr lang="en-US" sz="1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sja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az-Cyrl-AZ" sz="9600" dirty="0">
                <a:hlinkClick r:id="rId2" tooltip="&quot;Россия&quot; po polsku"/>
              </a:rPr>
              <a:t>Россия</a:t>
            </a:r>
            <a:endParaRPr lang="en-US" sz="96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33772" y="1772816"/>
            <a:ext cx="115212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 sz="2400" dirty="0">
                <a:cs typeface="Times New Roman" pitchFamily="18" charset="0"/>
              </a:rPr>
              <a:t>liczba ludności – </a:t>
            </a:r>
            <a:r>
              <a:rPr lang="pl-PL" altLang="pl-PL" sz="2400" b="1" dirty="0">
                <a:cs typeface="Times New Roman" pitchFamily="18" charset="0"/>
              </a:rPr>
              <a:t>144mln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 sz="2400" b="1" dirty="0">
                <a:cs typeface="Times New Roman" pitchFamily="18" charset="0"/>
              </a:rPr>
              <a:t>ujemny przyrost naturalny </a:t>
            </a:r>
            <a:r>
              <a:rPr lang="pl-PL" altLang="pl-PL" sz="2400" dirty="0">
                <a:cs typeface="Times New Roman" pitchFamily="18" charset="0"/>
              </a:rPr>
              <a:t>(spadek liczby ludności)</a:t>
            </a:r>
            <a:endParaRPr lang="pl-PL" altLang="pl-PL" sz="2400" dirty="0">
              <a:cs typeface="Calibri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 sz="2400" b="1" dirty="0">
                <a:cs typeface="Times New Roman" pitchFamily="18" charset="0"/>
              </a:rPr>
              <a:t>kraj wielonarodowościowy 79% Rosjanie</a:t>
            </a:r>
            <a:r>
              <a:rPr lang="pl-PL" altLang="pl-PL" sz="2400" dirty="0">
                <a:cs typeface="Times New Roman" pitchFamily="18" charset="0"/>
              </a:rPr>
              <a:t>(wiele grup etnicznych: Tatarzy, Czeczeni, Jakuci oraz inne narody np. Ukraińcy, Białorusini)</a:t>
            </a:r>
            <a:endParaRPr lang="pl-PL" altLang="pl-PL" sz="2400" dirty="0">
              <a:cs typeface="Calibri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 sz="2400" b="1" dirty="0">
                <a:cs typeface="Times New Roman" pitchFamily="18" charset="0"/>
              </a:rPr>
              <a:t>język urzędowy -  j. rosyjski</a:t>
            </a:r>
            <a:r>
              <a:rPr lang="pl-PL" altLang="pl-PL" sz="2400" dirty="0">
                <a:cs typeface="Times New Roman" pitchFamily="18" charset="0"/>
              </a:rPr>
              <a:t>, ale w poszczególnych republikach także inne np.: tatarski</a:t>
            </a:r>
            <a:endParaRPr lang="pl-PL" altLang="pl-PL" sz="2400" dirty="0">
              <a:cs typeface="Calibri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 sz="2400" dirty="0">
                <a:cs typeface="Times New Roman" pitchFamily="18" charset="0"/>
              </a:rPr>
              <a:t>znaczna część społeczeństwa zamieszkuje </a:t>
            </a:r>
            <a:r>
              <a:rPr lang="pl-PL" altLang="pl-PL" sz="2400" b="1" dirty="0">
                <a:cs typeface="Times New Roman" pitchFamily="18" charset="0"/>
              </a:rPr>
              <a:t>europejską cześć Rosji</a:t>
            </a:r>
            <a:endParaRPr lang="pl-PL" altLang="pl-PL" sz="2400" b="1" dirty="0"/>
          </a:p>
        </p:txBody>
      </p:sp>
      <p:sp>
        <p:nvSpPr>
          <p:cNvPr id="3" name="Prostokąt 2"/>
          <p:cNvSpPr/>
          <p:nvPr/>
        </p:nvSpPr>
        <p:spPr>
          <a:xfrm>
            <a:off x="4150196" y="476672"/>
            <a:ext cx="4536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4000" b="1" i="1" dirty="0"/>
              <a:t>Demografia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21869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260649"/>
            <a:ext cx="10880993" cy="629057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24624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61764" y="1289101"/>
            <a:ext cx="1166529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/>
              <a:t>9 miejsce </a:t>
            </a:r>
            <a:r>
              <a:rPr lang="pl-PL" sz="2400" dirty="0"/>
              <a:t>w świecie pod względem PKB,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/>
              <a:t>niski wskaźnik rozwoju społecznego (HDI ) – zaledwie </a:t>
            </a:r>
            <a:r>
              <a:rPr lang="pl-PL" sz="2400" b="1" dirty="0"/>
              <a:t>73 miejsce w świecie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/>
              <a:t>gospodarka Rosji ma </a:t>
            </a:r>
            <a:r>
              <a:rPr lang="pl-PL" sz="2400" b="1" dirty="0"/>
              <a:t>charakter surowcowy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/>
              <a:t>liczne surowce mineralne: </a:t>
            </a:r>
            <a:r>
              <a:rPr lang="pl-PL" sz="2400" b="1" dirty="0"/>
              <a:t>gaz ziemny, ropa naftowa, w. kamienny i brunatny, torf, łupki bitumiczne, rudy uranu, żelaza i miedzi, cynk, ołów, nikiel, wolfram, złoża złota, srebra i platyny, sól potasowa, apatyty, fosforyty, siarka, sól kamienna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/>
              <a:t>duże dochody </a:t>
            </a:r>
            <a:r>
              <a:rPr lang="pl-PL" sz="2400" b="1" dirty="0"/>
              <a:t>z eksportu </a:t>
            </a:r>
            <a:r>
              <a:rPr lang="pl-PL" sz="2400" dirty="0"/>
              <a:t>zwłaszcza surowców : ropa naftowa i gaz ziemny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/>
              <a:t>słabo rozwinięte rolnictwo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/>
              <a:t>dynamiczny rozwój usług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/>
          </a:p>
        </p:txBody>
      </p:sp>
      <p:sp>
        <p:nvSpPr>
          <p:cNvPr id="3" name="Prostokąt 2"/>
          <p:cNvSpPr/>
          <p:nvPr/>
        </p:nvSpPr>
        <p:spPr>
          <a:xfrm>
            <a:off x="1629916" y="620688"/>
            <a:ext cx="8025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i="1" dirty="0"/>
              <a:t>Charakterystyka gospodarcza</a:t>
            </a:r>
          </a:p>
        </p:txBody>
      </p:sp>
    </p:spTree>
    <p:extLst>
      <p:ext uri="{BB962C8B-B14F-4D97-AF65-F5344CB8AC3E}">
        <p14:creationId xmlns:p14="http://schemas.microsoft.com/office/powerpoint/2010/main" val="405164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11218756" cy="6480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26907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69218"/>
            <a:ext cx="11124263" cy="643121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189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793" y="332656"/>
            <a:ext cx="9753600" cy="936104"/>
          </a:xfrm>
        </p:spPr>
        <p:txBody>
          <a:bodyPr>
            <a:normAutofit/>
          </a:bodyPr>
          <a:lstStyle/>
          <a:p>
            <a:r>
              <a:rPr lang="en-GB" sz="4400" b="1" i="1" dirty="0"/>
              <a:t>Największe miasta w Rosji</a:t>
            </a:r>
            <a:endParaRPr lang="en-US" sz="44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1764" y="2204863"/>
            <a:ext cx="3960441" cy="3840297"/>
          </a:xfrm>
        </p:spPr>
        <p:txBody>
          <a:bodyPr/>
          <a:lstStyle/>
          <a:p>
            <a:r>
              <a:rPr lang="en-GB" dirty="0"/>
              <a:t>Moskwa(</a:t>
            </a:r>
            <a:r>
              <a:rPr lang="pl-PL" dirty="0"/>
              <a:t>s</a:t>
            </a:r>
            <a:r>
              <a:rPr lang="en-GB" dirty="0"/>
              <a:t>tolica)</a:t>
            </a:r>
          </a:p>
          <a:p>
            <a:r>
              <a:rPr lang="en-GB" dirty="0"/>
              <a:t>Petersburg</a:t>
            </a:r>
          </a:p>
          <a:p>
            <a:r>
              <a:rPr lang="en-GB" dirty="0"/>
              <a:t>Jekaterynburg </a:t>
            </a:r>
          </a:p>
          <a:p>
            <a:r>
              <a:rPr lang="en-GB" dirty="0"/>
              <a:t>Nowosybirsk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84" y="1380866"/>
            <a:ext cx="8494916" cy="4975823"/>
          </a:xfr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17836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33772" y="188641"/>
            <a:ext cx="11377264" cy="1368152"/>
          </a:xfrm>
        </p:spPr>
        <p:txBody>
          <a:bodyPr>
            <a:normAutofit/>
          </a:bodyPr>
          <a:lstStyle/>
          <a:p>
            <a:r>
              <a:rPr lang="en-US" sz="3200" b="1" dirty="0"/>
              <a:t>Stolica Rosji –Moskwa </a:t>
            </a:r>
          </a:p>
          <a:p>
            <a:endParaRPr lang="pl-PL" b="1" dirty="0"/>
          </a:p>
          <a:p>
            <a:r>
              <a:rPr lang="en-US" b="1" dirty="0" err="1"/>
              <a:t>Moskwa</a:t>
            </a:r>
            <a:r>
              <a:rPr lang="en-US" dirty="0"/>
              <a:t> jest </a:t>
            </a:r>
            <a:r>
              <a:rPr lang="pl-PL" dirty="0"/>
              <a:t>największ</a:t>
            </a:r>
            <a:r>
              <a:rPr lang="en-GB" dirty="0"/>
              <a:t>ym</a:t>
            </a:r>
            <a:r>
              <a:rPr lang="pl-PL" dirty="0"/>
              <a:t> miast</a:t>
            </a:r>
            <a:r>
              <a:rPr lang="en-GB" dirty="0"/>
              <a:t>em Rosji a</a:t>
            </a:r>
            <a:r>
              <a:rPr lang="pl-PL" dirty="0"/>
              <a:t> także największym miastem Europy liczącym </a:t>
            </a:r>
            <a:r>
              <a:rPr lang="pl-PL" b="1" dirty="0"/>
              <a:t>12,2 mln mieszkańców</a:t>
            </a:r>
            <a:r>
              <a:rPr lang="en-GB" b="1" dirty="0"/>
              <a:t>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8" y="1556792"/>
            <a:ext cx="10458219" cy="51571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36972289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764" y="188640"/>
            <a:ext cx="11999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Stolica Rosji zachwyca przestrzeni</a:t>
            </a:r>
            <a:r>
              <a:rPr lang="pl-PL" sz="2400" dirty="0"/>
              <a:t>ą</a:t>
            </a:r>
            <a:r>
              <a:rPr lang="en-GB" sz="2400" dirty="0"/>
              <a:t>,ma bogatą historię,</a:t>
            </a:r>
            <a:r>
              <a:rPr lang="pl-PL" sz="2400" dirty="0"/>
              <a:t> </a:t>
            </a:r>
            <a:r>
              <a:rPr lang="en-GB" sz="2400" dirty="0"/>
              <a:t>teatry,</a:t>
            </a:r>
            <a:r>
              <a:rPr lang="pl-PL" sz="2400" dirty="0"/>
              <a:t> </a:t>
            </a:r>
            <a:r>
              <a:rPr lang="en-GB" sz="2400" dirty="0"/>
              <a:t>muzea </a:t>
            </a:r>
            <a:r>
              <a:rPr lang="pl-PL" sz="2400" dirty="0"/>
              <a:t>i</a:t>
            </a:r>
            <a:r>
              <a:rPr lang="en-GB" sz="2400" dirty="0"/>
              <a:t> najpiękniejsze metro na </a:t>
            </a:r>
            <a:r>
              <a:rPr lang="en-GB" sz="2400" dirty="0" err="1"/>
              <a:t>świecie</a:t>
            </a:r>
            <a:r>
              <a:rPr lang="pl-PL" sz="2400" dirty="0"/>
              <a:t>.</a:t>
            </a:r>
            <a:endParaRPr lang="en-GB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256034" y="1412776"/>
            <a:ext cx="8308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Plac</a:t>
            </a:r>
            <a:r>
              <a:rPr lang="en-GB" sz="3200" dirty="0"/>
              <a:t> </a:t>
            </a:r>
            <a:r>
              <a:rPr lang="en-GB" sz="3200" b="1" dirty="0"/>
              <a:t>Czerwony</a:t>
            </a:r>
            <a:r>
              <a:rPr lang="en-GB" sz="3200" dirty="0"/>
              <a:t> </a:t>
            </a:r>
            <a:r>
              <a:rPr lang="en-GB" sz="3200" b="1" dirty="0"/>
              <a:t>czyli</a:t>
            </a:r>
            <a:r>
              <a:rPr lang="en-GB" sz="3200" dirty="0"/>
              <a:t>  </a:t>
            </a:r>
          </a:p>
          <a:p>
            <a:r>
              <a:rPr lang="en-GB" sz="3200" b="1" dirty="0"/>
              <a:t>serce</a:t>
            </a:r>
            <a:r>
              <a:rPr lang="en-GB" sz="3200" dirty="0"/>
              <a:t> </a:t>
            </a:r>
            <a:r>
              <a:rPr lang="en-GB" sz="3200" b="1" dirty="0"/>
              <a:t>Moskwy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2276872"/>
            <a:ext cx="5328592" cy="4320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60" y="3160127"/>
            <a:ext cx="3635896" cy="34335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611" y="3806327"/>
            <a:ext cx="3096750" cy="247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51477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3581" y="421064"/>
            <a:ext cx="6657535" cy="60486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ectangle 5"/>
          <p:cNvSpPr/>
          <p:nvPr/>
        </p:nvSpPr>
        <p:spPr>
          <a:xfrm>
            <a:off x="189756" y="1124744"/>
            <a:ext cx="54726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</a:t>
            </a:r>
            <a:r>
              <a:rPr lang="pl-PL" dirty="0"/>
              <a:t>ybudowany przez </a:t>
            </a:r>
            <a:r>
              <a:rPr lang="pl-PL" b="1" dirty="0"/>
              <a:t>Iwana Groźnego </a:t>
            </a:r>
            <a:r>
              <a:rPr lang="pl-PL" dirty="0"/>
              <a:t>w </a:t>
            </a:r>
            <a:r>
              <a:rPr lang="pl-PL" b="1" dirty="0"/>
              <a:t>latach 1555–1561 </a:t>
            </a:r>
            <a:r>
              <a:rPr lang="pl-PL" dirty="0"/>
              <a:t>na cześć zwycięstw</a:t>
            </a:r>
            <a:r>
              <a:rPr lang="en-GB" dirty="0"/>
              <a:t>a</a:t>
            </a:r>
            <a:r>
              <a:rPr lang="pl-PL" dirty="0"/>
              <a:t> nad Tatarami i zdobycia ich miasta Kazania</a:t>
            </a:r>
            <a:r>
              <a:rPr lang="en-GB" dirty="0"/>
              <a:t>.</a:t>
            </a:r>
            <a:r>
              <a:rPr lang="pl-PL" dirty="0"/>
              <a:t> </a:t>
            </a:r>
          </a:p>
          <a:p>
            <a:r>
              <a:rPr lang="pl-PL" dirty="0"/>
              <a:t>Osiem kopuł tak naprawdę wieńczy osiem oddzielnych cerkwi połączonych ze sobą wspólną podstawą</a:t>
            </a:r>
            <a:r>
              <a:rPr lang="en-GB" dirty="0"/>
              <a:t>.</a:t>
            </a:r>
            <a:r>
              <a:rPr lang="pl-PL" dirty="0"/>
              <a:t> </a:t>
            </a:r>
          </a:p>
          <a:p>
            <a:r>
              <a:rPr lang="pl-PL" dirty="0"/>
              <a:t>Wszystkie cerkwie składające się na Sobór Wasyla Błogosławionego symbolizują osiem dni walk pod Kazaniem</a:t>
            </a:r>
            <a:r>
              <a:rPr lang="en-GB" dirty="0"/>
              <a:t>.</a:t>
            </a:r>
          </a:p>
        </p:txBody>
      </p:sp>
      <p:sp>
        <p:nvSpPr>
          <p:cNvPr id="4" name="Prostokąt 3"/>
          <p:cNvSpPr/>
          <p:nvPr/>
        </p:nvSpPr>
        <p:spPr>
          <a:xfrm>
            <a:off x="261764" y="180714"/>
            <a:ext cx="60928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800" b="1" dirty="0"/>
              <a:t>Sobór Wasyla Błogosławionego</a:t>
            </a:r>
            <a:br>
              <a:rPr lang="pl-PL" sz="2800" b="1" dirty="0"/>
            </a:br>
            <a:endParaRPr lang="pl-PL" sz="28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07" y="3737806"/>
            <a:ext cx="4296506" cy="287328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170185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706" y="332655"/>
            <a:ext cx="44644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/>
              <a:t>Mauzoleum Lenina</a:t>
            </a:r>
          </a:p>
          <a:p>
            <a:endParaRPr lang="pl-PL" sz="2000" dirty="0">
              <a:solidFill>
                <a:schemeClr val="tx2"/>
              </a:solidFill>
            </a:endParaRPr>
          </a:p>
          <a:p>
            <a:r>
              <a:rPr lang="pl-PL" sz="2000" dirty="0">
                <a:solidFill>
                  <a:schemeClr val="tx2"/>
                </a:solidFill>
              </a:rPr>
              <a:t>Ciało komunistycznego przywódcy jest wystawione </a:t>
            </a:r>
            <a:r>
              <a:rPr lang="en-GB" sz="2000" dirty="0">
                <a:solidFill>
                  <a:schemeClr val="tx2"/>
                </a:solidFill>
              </a:rPr>
              <a:t>na</a:t>
            </a:r>
            <a:r>
              <a:rPr lang="pl-PL" sz="2000" dirty="0">
                <a:solidFill>
                  <a:schemeClr val="tx2"/>
                </a:solidFill>
              </a:rPr>
              <a:t> widok publiczny od chwili jego śmierci </a:t>
            </a:r>
            <a:r>
              <a:rPr lang="en-GB" sz="2000" dirty="0">
                <a:solidFill>
                  <a:schemeClr val="tx2"/>
                </a:solidFill>
              </a:rPr>
              <a:t>czyli </a:t>
            </a:r>
            <a:r>
              <a:rPr lang="pl-PL" sz="2000" dirty="0">
                <a:solidFill>
                  <a:schemeClr val="tx2"/>
                </a:solidFill>
              </a:rPr>
              <a:t>od roku </a:t>
            </a:r>
            <a:r>
              <a:rPr lang="pl-PL" sz="2000" b="1" dirty="0">
                <a:solidFill>
                  <a:schemeClr val="tx2"/>
                </a:solidFill>
              </a:rPr>
              <a:t>1924</a:t>
            </a:r>
            <a:r>
              <a:rPr lang="en-GB" sz="2000" dirty="0">
                <a:solidFill>
                  <a:schemeClr val="tx2"/>
                </a:solidFill>
              </a:rPr>
              <a:t>, w</a:t>
            </a:r>
            <a:r>
              <a:rPr lang="pl-PL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tedy</a:t>
            </a:r>
            <a:r>
              <a:rPr lang="en-GB" sz="2000" dirty="0">
                <a:solidFill>
                  <a:schemeClr val="tx2"/>
                </a:solidFill>
              </a:rPr>
              <a:t> by</a:t>
            </a:r>
            <a:r>
              <a:rPr lang="pl-PL" sz="2000" dirty="0">
                <a:solidFill>
                  <a:schemeClr val="tx2"/>
                </a:solidFill>
              </a:rPr>
              <a:t>ł</a:t>
            </a:r>
            <a:r>
              <a:rPr lang="en-GB" sz="2000" dirty="0">
                <a:solidFill>
                  <a:schemeClr val="tx2"/>
                </a:solidFill>
              </a:rPr>
              <a:t>a to </a:t>
            </a:r>
            <a:r>
              <a:rPr lang="pl-PL" sz="2000" dirty="0">
                <a:solidFill>
                  <a:schemeClr val="tx2"/>
                </a:solidFill>
              </a:rPr>
              <a:t>niewielka budowla </a:t>
            </a:r>
            <a:r>
              <a:rPr lang="en-GB" sz="2000" dirty="0">
                <a:solidFill>
                  <a:schemeClr val="tx2"/>
                </a:solidFill>
              </a:rPr>
              <a:t>sosnowa</a:t>
            </a:r>
            <a:r>
              <a:rPr lang="pl-PL" sz="2000" dirty="0">
                <a:solidFill>
                  <a:schemeClr val="tx2"/>
                </a:solidFill>
              </a:rPr>
              <a:t>.</a:t>
            </a:r>
            <a:endParaRPr lang="en-GB" sz="20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1"/>
          <a:stretch/>
        </p:blipFill>
        <p:spPr>
          <a:xfrm>
            <a:off x="4726260" y="116632"/>
            <a:ext cx="7380749" cy="64709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3933056"/>
            <a:ext cx="4274380" cy="25546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913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7678588" cy="1498178"/>
          </a:xfrm>
        </p:spPr>
        <p:txBody>
          <a:bodyPr>
            <a:normAutofit/>
          </a:bodyPr>
          <a:lstStyle/>
          <a:p>
            <a:r>
              <a:rPr lang="en-GB" sz="9600" dirty="0"/>
              <a:t>        </a:t>
            </a:r>
            <a:r>
              <a:rPr lang="az-Cyrl-AZ" sz="8000" b="1" dirty="0">
                <a:hlinkClick r:id="rId3" tooltip="&quot;Россия&quot; po polsku"/>
              </a:rPr>
              <a:t>Россия</a:t>
            </a:r>
            <a:endParaRPr lang="en-US" sz="8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" b="24560"/>
          <a:stretch/>
        </p:blipFill>
        <p:spPr bwMode="auto">
          <a:xfrm>
            <a:off x="693812" y="1844824"/>
            <a:ext cx="6408712" cy="457498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692" y="3356992"/>
            <a:ext cx="2658226" cy="26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56" y="717265"/>
            <a:ext cx="4510236" cy="225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8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9756" y="116631"/>
            <a:ext cx="33477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/>
              <a:t>Kreml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2" b="3357"/>
          <a:stretch/>
        </p:blipFill>
        <p:spPr>
          <a:xfrm rot="5400000">
            <a:off x="5824184" y="370726"/>
            <a:ext cx="6453791" cy="61422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261764" y="980728"/>
            <a:ext cx="43924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Czyli </a:t>
            </a:r>
            <a:r>
              <a:rPr lang="pl-PL" dirty="0"/>
              <a:t>gród warowny na wzgórzu lewego brzegu rzeki Moskwy. Jego ogólna powierzchnia wynosi 28 ha. Jest to warownia z zabudowaniami książęcymi, cerkwiami i budynkami administracyjnymi. Nazwa </a:t>
            </a:r>
            <a:r>
              <a:rPr lang="pl-PL" i="1" dirty="0"/>
              <a:t>Kreml</a:t>
            </a:r>
            <a:r>
              <a:rPr lang="pl-PL" dirty="0"/>
              <a:t> jest synonimem władzy centralnej w Rosji tak współczesnej jak i we wcześniejszych ustrojach.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6"/>
          <a:stretch/>
        </p:blipFill>
        <p:spPr>
          <a:xfrm flipH="1">
            <a:off x="4726260" y="400020"/>
            <a:ext cx="2641681" cy="30418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5" y="3645024"/>
            <a:ext cx="5368302" cy="302371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0579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4158" y="0"/>
            <a:ext cx="4246240" cy="2088232"/>
          </a:xfrm>
        </p:spPr>
        <p:txBody>
          <a:bodyPr/>
          <a:lstStyle/>
          <a:p>
            <a:r>
              <a:rPr lang="en-GB" sz="3200" b="1" dirty="0"/>
              <a:t>Moskiewskie Międzynarodowe Centrum Biznesu</a:t>
            </a:r>
            <a:br>
              <a:rPr lang="en-GB" sz="3200" b="1" dirty="0"/>
            </a:b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/>
          <a:stretch/>
        </p:blipFill>
        <p:spPr>
          <a:xfrm rot="5400000">
            <a:off x="5594652" y="822327"/>
            <a:ext cx="6698906" cy="5143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8" r="16403" b="4539"/>
          <a:stretch/>
        </p:blipFill>
        <p:spPr>
          <a:xfrm>
            <a:off x="333772" y="1619293"/>
            <a:ext cx="4176464" cy="50030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70939040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05" y="188640"/>
            <a:ext cx="4397540" cy="1673440"/>
          </a:xfrm>
        </p:spPr>
        <p:txBody>
          <a:bodyPr/>
          <a:lstStyle/>
          <a:p>
            <a:r>
              <a:rPr lang="en-GB" sz="3600" b="1" dirty="0"/>
              <a:t>Najpiękniejsze metro świata</a:t>
            </a:r>
            <a:br>
              <a:rPr lang="en-GB" sz="3600" b="1" dirty="0"/>
            </a:br>
            <a:endParaRPr lang="en-GB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9756" y="1268760"/>
            <a:ext cx="4006179" cy="3816424"/>
          </a:xfrm>
        </p:spPr>
        <p:txBody>
          <a:bodyPr>
            <a:normAutofit/>
          </a:bodyPr>
          <a:lstStyle/>
          <a:p>
            <a:r>
              <a:rPr lang="pl-PL" dirty="0"/>
              <a:t>Moskiewskie metro zachwyca przede wszystkim sztuką i architekturą (malowidłami i zdobnictwem).</a:t>
            </a:r>
          </a:p>
          <a:p>
            <a:r>
              <a:rPr lang="pl-PL" dirty="0"/>
              <a:t>Przemieszczając się metrem, masz wrażenie, że podróżujesz po wielkim muzeum. </a:t>
            </a:r>
            <a:endParaRPr lang="en-GB" dirty="0"/>
          </a:p>
          <a:p>
            <a:r>
              <a:rPr lang="en-GB" dirty="0"/>
              <a:t>Metro powstalo </a:t>
            </a:r>
            <a:r>
              <a:rPr lang="en-GB" b="1" dirty="0"/>
              <a:t>1935 roku</a:t>
            </a:r>
            <a:r>
              <a:rPr lang="en-GB" dirty="0"/>
              <a:t>,</a:t>
            </a:r>
            <a:r>
              <a:rPr lang="pl-PL" dirty="0"/>
              <a:t> System składa się z 15 linii</a:t>
            </a:r>
            <a:r>
              <a:rPr lang="en-GB" dirty="0"/>
              <a:t>,</a:t>
            </a:r>
            <a:r>
              <a:rPr lang="pl-PL" dirty="0"/>
              <a:t> jego długość wynosi </a:t>
            </a:r>
            <a:r>
              <a:rPr lang="pl-PL" b="1" dirty="0"/>
              <a:t>333 kilometry</a:t>
            </a:r>
            <a:r>
              <a:rPr lang="pl-PL" dirty="0"/>
              <a:t>, na których znajduje się </a:t>
            </a:r>
            <a:r>
              <a:rPr lang="pl-PL" b="1" dirty="0"/>
              <a:t>200 stacji</a:t>
            </a:r>
            <a:r>
              <a:rPr lang="en-GB" b="1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6177" y="-35855"/>
            <a:ext cx="2516045" cy="28210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0" b="13250"/>
          <a:stretch/>
        </p:blipFill>
        <p:spPr>
          <a:xfrm>
            <a:off x="7430425" y="116632"/>
            <a:ext cx="4594964" cy="31770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0" t="236" r="3800" b="25767"/>
          <a:stretch/>
        </p:blipFill>
        <p:spPr>
          <a:xfrm>
            <a:off x="7430425" y="3464060"/>
            <a:ext cx="4626724" cy="31575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431" r="9057" b="10405"/>
          <a:stretch/>
        </p:blipFill>
        <p:spPr>
          <a:xfrm>
            <a:off x="4413690" y="2749082"/>
            <a:ext cx="2873260" cy="39604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4367227"/>
            <a:ext cx="4156576" cy="232855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11295600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804" y="188640"/>
            <a:ext cx="3886200" cy="936104"/>
          </a:xfrm>
        </p:spPr>
        <p:txBody>
          <a:bodyPr/>
          <a:lstStyle/>
          <a:p>
            <a:r>
              <a:rPr lang="en-GB" b="1" dirty="0">
                <a:latin typeface="Baskerville Old Face" panose="02020602080505020303" pitchFamily="18" charset="0"/>
              </a:rPr>
              <a:t>Ciekawostki</a:t>
            </a:r>
            <a:r>
              <a:rPr lang="en-GB" dirty="0"/>
              <a:t>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3" b="13514"/>
          <a:stretch/>
        </p:blipFill>
        <p:spPr>
          <a:xfrm>
            <a:off x="5806380" y="188640"/>
            <a:ext cx="5638800" cy="317524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1804" y="1124744"/>
            <a:ext cx="3816424" cy="3456384"/>
          </a:xfrm>
        </p:spPr>
        <p:txBody>
          <a:bodyPr>
            <a:noAutofit/>
          </a:bodyPr>
          <a:lstStyle/>
          <a:p>
            <a:r>
              <a:rPr lang="pl-PL" sz="2000" b="1" dirty="0"/>
              <a:t>Matrioszka</a:t>
            </a:r>
            <a:r>
              <a:rPr lang="pl-PL" sz="2000" dirty="0"/>
              <a:t> - r</a:t>
            </a:r>
            <a:r>
              <a:rPr lang="en-GB" sz="2000" dirty="0"/>
              <a:t>osyjska</a:t>
            </a:r>
            <a:r>
              <a:rPr lang="pl-PL" sz="2000" dirty="0"/>
              <a:t> zabawka, złożona z drewnianych, wydrążonych w środku lalek, włożonych jedna w drugą. Możemy spotkać zabawki składające się zaledwie z paru elementów, a także zadziwiające dzieło, w skład którego wchodzi nawet 100 elementów! </a:t>
            </a:r>
          </a:p>
          <a:p>
            <a:r>
              <a:rPr lang="pl-PL" sz="2000" dirty="0"/>
              <a:t>Pierwszy rosyjski zestaw lalek został stworzony przez Wasyla </a:t>
            </a:r>
            <a:r>
              <a:rPr lang="pl-PL" sz="2000" dirty="0" err="1"/>
              <a:t>Zwiozdoczkina</a:t>
            </a:r>
            <a:r>
              <a:rPr lang="pl-PL" sz="2000" dirty="0"/>
              <a:t>.</a:t>
            </a:r>
            <a:endParaRPr lang="en-GB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380" y="3645023"/>
            <a:ext cx="5688632" cy="303998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7355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89756" y="5229200"/>
            <a:ext cx="11809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/>
          </a:p>
          <a:p>
            <a:r>
              <a:rPr lang="pl-PL" dirty="0"/>
              <a:t>Terytorium Federacji Rosyjskiej znajduje się w obrębie aż </a:t>
            </a:r>
            <a:r>
              <a:rPr lang="pl-PL" b="1" dirty="0"/>
              <a:t>9 stref czasowych</a:t>
            </a:r>
            <a:r>
              <a:rPr lang="pl-PL" dirty="0"/>
              <a:t>, co oznacza </a:t>
            </a:r>
            <a:r>
              <a:rPr lang="pl-PL" b="1" dirty="0"/>
              <a:t>9 godzin różnicy </a:t>
            </a:r>
            <a:r>
              <a:rPr lang="pl-PL" dirty="0"/>
              <a:t>czasu strefowego między wschodnimi a zachodnimi krańcami państwa. </a:t>
            </a:r>
            <a:r>
              <a:rPr lang="pl-PL" b="1" dirty="0"/>
              <a:t>Różnica czasu słonecznego jest jeszcze większa i wynosi 11 godzin 40 minut.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3" b="7096"/>
          <a:stretch/>
        </p:blipFill>
        <p:spPr bwMode="auto">
          <a:xfrm>
            <a:off x="1197868" y="188640"/>
            <a:ext cx="9220164" cy="530857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1455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5780" y="188640"/>
            <a:ext cx="3886200" cy="943000"/>
          </a:xfrm>
        </p:spPr>
        <p:txBody>
          <a:bodyPr/>
          <a:lstStyle/>
          <a:p>
            <a:r>
              <a:rPr lang="en-GB" b="1" dirty="0">
                <a:latin typeface="Baskerville Old Face" panose="02020602080505020303" pitchFamily="18" charset="0"/>
              </a:rPr>
              <a:t>Ciekawostki</a:t>
            </a:r>
            <a:r>
              <a:rPr lang="en-GB" dirty="0"/>
              <a:t> 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49796" y="1844824"/>
            <a:ext cx="3886200" cy="1295400"/>
          </a:xfrm>
        </p:spPr>
        <p:txBody>
          <a:bodyPr/>
          <a:lstStyle/>
          <a:p>
            <a:r>
              <a:rPr lang="pl-PL" dirty="0"/>
              <a:t>Najdłuższa linia kolejowa świata – </a:t>
            </a:r>
            <a:r>
              <a:rPr lang="pl-PL" b="1" dirty="0"/>
              <a:t>kolej </a:t>
            </a:r>
            <a:r>
              <a:rPr lang="pl-PL" b="1" dirty="0" err="1"/>
              <a:t>Taransyberyjska</a:t>
            </a:r>
            <a:r>
              <a:rPr lang="pl-PL" b="1" dirty="0"/>
              <a:t> </a:t>
            </a:r>
            <a:r>
              <a:rPr lang="pl-PL" dirty="0"/>
              <a:t>z Moskwy do Władywostoku – </a:t>
            </a:r>
            <a:r>
              <a:rPr lang="pl-PL" b="1" dirty="0"/>
              <a:t>9300km długości – ma ponad 100lat.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4275" r="4709"/>
          <a:stretch/>
        </p:blipFill>
        <p:spPr bwMode="auto">
          <a:xfrm>
            <a:off x="117748" y="3216729"/>
            <a:ext cx="4988379" cy="330861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196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9" r="22199"/>
          <a:stretch>
            <a:fillRect/>
          </a:stretch>
        </p:blipFill>
        <p:spPr bwMode="auto"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1999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3886200" cy="798984"/>
          </a:xfrm>
        </p:spPr>
        <p:txBody>
          <a:bodyPr/>
          <a:lstStyle/>
          <a:p>
            <a:r>
              <a:rPr lang="en-GB" b="1" dirty="0">
                <a:latin typeface="Baskerville Old Face" panose="02020602080505020303" pitchFamily="18" charset="0"/>
              </a:rPr>
              <a:t>Ciekawostki</a:t>
            </a:r>
            <a:r>
              <a:rPr lang="en-GB" dirty="0"/>
              <a:t> 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9756" y="980728"/>
            <a:ext cx="5112567" cy="1728192"/>
          </a:xfrm>
        </p:spPr>
        <p:txBody>
          <a:bodyPr>
            <a:noAutofit/>
          </a:bodyPr>
          <a:lstStyle/>
          <a:p>
            <a:r>
              <a:rPr lang="pl-PL" b="1" dirty="0"/>
              <a:t>Rosyjski balet </a:t>
            </a:r>
            <a:r>
              <a:rPr lang="pl-PL" dirty="0"/>
              <a:t>– artyści baletowi  teatru </a:t>
            </a:r>
            <a:r>
              <a:rPr lang="pl-PL" b="1" dirty="0" err="1"/>
              <a:t>Balszoj</a:t>
            </a:r>
            <a:r>
              <a:rPr lang="pl-PL" b="1" dirty="0"/>
              <a:t> w Moskwie </a:t>
            </a:r>
            <a:r>
              <a:rPr lang="pl-PL" dirty="0"/>
              <a:t>są znani na całym świecie. Założony w </a:t>
            </a:r>
            <a:r>
              <a:rPr lang="pl-PL" b="1" dirty="0"/>
              <a:t>1776 roku</a:t>
            </a:r>
            <a:r>
              <a:rPr lang="pl-PL" dirty="0"/>
              <a:t> przez księcia Piotra </a:t>
            </a:r>
            <a:r>
              <a:rPr lang="pl-PL" dirty="0" err="1"/>
              <a:t>Urussowa</a:t>
            </a:r>
            <a:r>
              <a:rPr lang="pl-PL" dirty="0"/>
              <a:t> oraz Michaiła </a:t>
            </a:r>
            <a:r>
              <a:rPr lang="pl-PL" dirty="0" err="1"/>
              <a:t>Jegorowicza</a:t>
            </a:r>
            <a:r>
              <a:rPr lang="pl-PL" dirty="0"/>
              <a:t> </a:t>
            </a:r>
            <a:r>
              <a:rPr lang="pl-PL" dirty="0" err="1"/>
              <a:t>Maddoxa</a:t>
            </a:r>
            <a:r>
              <a:rPr lang="pl-PL" dirty="0"/>
              <a:t>. Początkowo występy odbywały się w prywatnym domu.</a:t>
            </a:r>
          </a:p>
          <a:p>
            <a:r>
              <a:rPr lang="pl-PL" dirty="0"/>
              <a:t>Inauguracja teatru odbyła się 18 stycznia</a:t>
            </a:r>
          </a:p>
          <a:p>
            <a:r>
              <a:rPr lang="pl-PL" dirty="0"/>
              <a:t>1825 r. Pierwotnie wystawiano tu wyłącznie rosyjskie sztuki, jednakże ok. 1840 również i zagraniczni kompozytorzy zaczęli wystawiać swe dzieła.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7" b="4218"/>
          <a:stretch/>
        </p:blipFill>
        <p:spPr bwMode="auto">
          <a:xfrm>
            <a:off x="211105" y="3898421"/>
            <a:ext cx="4941315" cy="263919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219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5" r="15775"/>
          <a:stretch>
            <a:fillRect/>
          </a:stretch>
        </p:blipFill>
        <p:spPr bwMode="auto">
          <a:xfrm>
            <a:off x="5662364" y="260648"/>
            <a:ext cx="6075762" cy="591155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4635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0156" y="685800"/>
            <a:ext cx="5472607" cy="798984"/>
          </a:xfrm>
        </p:spPr>
        <p:txBody>
          <a:bodyPr/>
          <a:lstStyle/>
          <a:p>
            <a:r>
              <a:rPr lang="en-GB" sz="8800" b="1" dirty="0"/>
              <a:t>Koniec 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150196" y="5517232"/>
            <a:ext cx="38884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до свидания</a:t>
            </a:r>
            <a:r>
              <a:rPr kumimoji="0" lang="ru-RU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24"/>
          <a:stretch/>
        </p:blipFill>
        <p:spPr bwMode="auto">
          <a:xfrm>
            <a:off x="7390556" y="1916832"/>
            <a:ext cx="3487333" cy="327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72" y="1614060"/>
            <a:ext cx="4921438" cy="368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5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7788" y="332656"/>
            <a:ext cx="9753600" cy="1325562"/>
          </a:xfrm>
        </p:spPr>
        <p:txBody>
          <a:bodyPr>
            <a:normAutofit/>
          </a:bodyPr>
          <a:lstStyle/>
          <a:p>
            <a:r>
              <a:rPr lang="en-GB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</a:t>
            </a:r>
            <a:r>
              <a:rPr lang="pl-PL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l-PL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herb r</a:t>
            </a:r>
            <a:r>
              <a:rPr lang="en-GB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sj</a:t>
            </a:r>
            <a:r>
              <a:rPr lang="en-GB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</a:p>
        </p:txBody>
      </p:sp>
      <p:pic>
        <p:nvPicPr>
          <p:cNvPr id="5" name="Content Placeholder 4" descr="Plik:&lt;strong&gt;Flaga Rosji&lt;/strong&gt;.png | Lostpedia | Fandom powered by Wiki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1916832"/>
            <a:ext cx="6519174" cy="4343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676" y="2821922"/>
            <a:ext cx="19621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599443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25860" y="116632"/>
            <a:ext cx="9845354" cy="2088232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Federacja Rosyjska jest </a:t>
            </a:r>
            <a:r>
              <a:rPr lang="pl-PL" b="1" dirty="0">
                <a:hlinkClick r:id="rId2" tooltip="Lista państw świata według powierzchni"/>
              </a:rPr>
              <a:t>największym państwem na świecie pod względem powierzchni</a:t>
            </a:r>
            <a:r>
              <a:rPr lang="pl-PL" b="1" dirty="0"/>
              <a:t> oraz szóstym pod względem wielkości w historii świata*</a:t>
            </a:r>
            <a:r>
              <a:rPr lang="pl-PL" dirty="0"/>
              <a:t> </a:t>
            </a:r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7690706"/>
              </p:ext>
            </p:extLst>
          </p:nvPr>
        </p:nvGraphicFramePr>
        <p:xfrm>
          <a:off x="333772" y="2420888"/>
          <a:ext cx="11697816" cy="1368151"/>
        </p:xfrm>
        <a:graphic>
          <a:graphicData uri="http://schemas.openxmlformats.org/drawingml/2006/table">
            <a:tbl>
              <a:tblPr/>
              <a:tblGrid>
                <a:gridCol w="4680520">
                  <a:extLst>
                    <a:ext uri="{9D8B030D-6E8A-4147-A177-3AD203B41FA5}">
                      <a16:colId xmlns:a16="http://schemas.microsoft.com/office/drawing/2014/main" val="789453271"/>
                    </a:ext>
                  </a:extLst>
                </a:gridCol>
                <a:gridCol w="7017296">
                  <a:extLst>
                    <a:ext uri="{9D8B030D-6E8A-4147-A177-3AD203B41FA5}">
                      <a16:colId xmlns:a16="http://schemas.microsoft.com/office/drawing/2014/main" val="3405751023"/>
                    </a:ext>
                  </a:extLst>
                </a:gridCol>
              </a:tblGrid>
              <a:tr h="1368151">
                <a:tc>
                  <a:txBody>
                    <a:bodyPr/>
                    <a:lstStyle/>
                    <a:p>
                      <a:pPr fontAlgn="t"/>
                      <a:r>
                        <a:rPr lang="pl-PL" sz="2000" u="sng" dirty="0">
                          <a:effectLst/>
                        </a:rPr>
                        <a:t>Powierzchnia</a:t>
                      </a:r>
                      <a:br>
                        <a:rPr lang="en-GB" sz="2000" dirty="0">
                          <a:effectLst/>
                        </a:rPr>
                      </a:br>
                      <a:r>
                        <a:rPr lang="en-GB" sz="2000" dirty="0">
                          <a:effectLst/>
                        </a:rPr>
                        <a:t> • </a:t>
                      </a:r>
                      <a:r>
                        <a:rPr lang="pl-PL" sz="2000" dirty="0">
                          <a:effectLst/>
                        </a:rPr>
                        <a:t>całkowita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br>
                        <a:rPr lang="en-GB" sz="2000" dirty="0">
                          <a:effectLst/>
                        </a:rPr>
                      </a:br>
                      <a:r>
                        <a:rPr lang="en-GB" sz="2000" dirty="0">
                          <a:effectLst/>
                        </a:rPr>
                        <a:t> • </a:t>
                      </a:r>
                      <a:r>
                        <a:rPr lang="pl-PL" sz="2000" dirty="0">
                          <a:effectLst/>
                        </a:rPr>
                        <a:t>wody</a:t>
                      </a:r>
                      <a:r>
                        <a:rPr lang="pl-PL" sz="2000" baseline="0" dirty="0">
                          <a:effectLst/>
                        </a:rPr>
                        <a:t> śródlądowe</a:t>
                      </a:r>
                      <a:endParaRPr lang="en-GB" sz="20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dirty="0">
                          <a:hlinkClick r:id="rId2" tooltip="Lista państw świata według powierzchni"/>
                        </a:rPr>
                        <a:t>1</a:t>
                      </a:r>
                      <a:r>
                        <a:rPr lang="pl-PL" sz="2000" b="1" baseline="0" dirty="0">
                          <a:hlinkClick r:id="rId2" tooltip="Lista państw świata według powierzchni"/>
                        </a:rPr>
                        <a:t> </a:t>
                      </a:r>
                      <a:r>
                        <a:rPr lang="pl-PL" sz="2000" b="1" dirty="0">
                          <a:hlinkClick r:id="rId2" tooltip="Lista państw świata według powierzchni"/>
                        </a:rPr>
                        <a:t>na świecie</a:t>
                      </a:r>
                      <a:br>
                        <a:rPr lang="pl-PL" sz="2000" b="1" dirty="0"/>
                      </a:br>
                      <a:r>
                        <a:rPr lang="pl-PL" sz="2000" b="1" dirty="0"/>
                        <a:t>17 mln km² </a:t>
                      </a:r>
                      <a:br>
                        <a:rPr lang="pl-PL" sz="2000" dirty="0"/>
                      </a:br>
                      <a:r>
                        <a:rPr lang="pl-PL" sz="2000" b="1" dirty="0"/>
                        <a:t>0,52%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79096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170127"/>
              </p:ext>
            </p:extLst>
          </p:nvPr>
        </p:nvGraphicFramePr>
        <p:xfrm>
          <a:off x="333772" y="3587873"/>
          <a:ext cx="11697816" cy="1615440"/>
        </p:xfrm>
        <a:graphic>
          <a:graphicData uri="http://schemas.openxmlformats.org/drawingml/2006/table">
            <a:tbl>
              <a:tblPr/>
              <a:tblGrid>
                <a:gridCol w="4680520">
                  <a:extLst>
                    <a:ext uri="{9D8B030D-6E8A-4147-A177-3AD203B41FA5}">
                      <a16:colId xmlns:a16="http://schemas.microsoft.com/office/drawing/2014/main" val="2444023919"/>
                    </a:ext>
                  </a:extLst>
                </a:gridCol>
                <a:gridCol w="7017296">
                  <a:extLst>
                    <a:ext uri="{9D8B030D-6E8A-4147-A177-3AD203B41FA5}">
                      <a16:colId xmlns:a16="http://schemas.microsoft.com/office/drawing/2014/main" val="2122775461"/>
                    </a:ext>
                  </a:extLst>
                </a:gridCol>
              </a:tblGrid>
              <a:tr h="1085850">
                <a:tc>
                  <a:txBody>
                    <a:bodyPr/>
                    <a:lstStyle/>
                    <a:p>
                      <a:pPr fontAlgn="t"/>
                      <a:r>
                        <a:rPr lang="pl-PL" sz="2000" u="sng" dirty="0">
                          <a:solidFill>
                            <a:schemeClr val="tx1"/>
                          </a:solidFill>
                          <a:effectLst/>
                        </a:rPr>
                        <a:t>Liczba ludności (2018)</a:t>
                      </a:r>
                      <a:br>
                        <a:rPr lang="pl-PL" sz="2000" u="sng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</a:rPr>
                        <a:t> • całkowita </a:t>
                      </a:r>
                      <a:br>
                        <a:rPr lang="pl-PL" sz="2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</a:rPr>
                        <a:t> • gęstość zaludnienia </a:t>
                      </a:r>
                    </a:p>
                    <a:p>
                      <a:pPr fontAlgn="t"/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</a:rPr>
                        <a:t>Język </a:t>
                      </a:r>
                    </a:p>
                    <a:p>
                      <a:pPr fontAlgn="t"/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</a:rPr>
                        <a:t>Waluta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dirty="0">
                          <a:hlinkClick r:id="rId3" tooltip="Lista państw świata według liczby ludności"/>
                        </a:rPr>
                        <a:t>9 na świecie</a:t>
                      </a:r>
                      <a:br>
                        <a:rPr lang="pl-PL" sz="2000" b="1" dirty="0"/>
                      </a:br>
                      <a:r>
                        <a:rPr lang="pl-PL" sz="2000" b="1" dirty="0"/>
                        <a:t>146 mln</a:t>
                      </a:r>
                      <a:br>
                        <a:rPr lang="pl-PL" sz="2000" b="1" dirty="0"/>
                      </a:br>
                      <a:r>
                        <a:rPr lang="pl-PL" sz="2000" b="1" dirty="0"/>
                        <a:t>8 osób/km² </a:t>
                      </a:r>
                    </a:p>
                    <a:p>
                      <a:r>
                        <a:rPr lang="pl-PL" sz="2000" b="1" dirty="0"/>
                        <a:t>rosyjski</a:t>
                      </a:r>
                    </a:p>
                    <a:p>
                      <a:r>
                        <a:rPr lang="pl-PL" sz="2000" b="1" dirty="0"/>
                        <a:t>rubel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588573"/>
                  </a:ext>
                </a:extLst>
              </a:tr>
            </a:tbl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48" y="2924944"/>
            <a:ext cx="4473425" cy="196695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3697800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0"/>
          <a:stretch/>
        </p:blipFill>
        <p:spPr bwMode="auto">
          <a:xfrm>
            <a:off x="5374332" y="116632"/>
            <a:ext cx="6569274" cy="65660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Prostokąt 3"/>
          <p:cNvSpPr/>
          <p:nvPr/>
        </p:nvSpPr>
        <p:spPr>
          <a:xfrm>
            <a:off x="261763" y="260648"/>
            <a:ext cx="48965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3600" b="1" dirty="0"/>
              <a:t>TROSZKĘ HISTORII</a:t>
            </a:r>
          </a:p>
          <a:p>
            <a:pPr>
              <a:defRPr/>
            </a:pPr>
            <a:endParaRPr lang="pl-PL" dirty="0"/>
          </a:p>
          <a:p>
            <a:pPr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261763" y="1196752"/>
            <a:ext cx="48965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dirty="0"/>
              <a:t>Do roku 1991 istniał </a:t>
            </a:r>
            <a:r>
              <a:rPr lang="pl-PL" b="1" dirty="0"/>
              <a:t>ZSRR czyli Związek Socjalistycznych Republik Radzieckich </a:t>
            </a:r>
            <a:r>
              <a:rPr lang="pl-PL" dirty="0"/>
              <a:t>o powierzchni ponad </a:t>
            </a:r>
            <a:r>
              <a:rPr lang="pl-PL" b="1" dirty="0"/>
              <a:t>22 mln km ² </a:t>
            </a:r>
            <a:r>
              <a:rPr lang="pl-PL" dirty="0"/>
              <a:t>czyli większej niż dwie Europy.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dirty="0"/>
              <a:t>flaga  i herb ZSRR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9" r="20282"/>
          <a:stretch/>
        </p:blipFill>
        <p:spPr bwMode="auto">
          <a:xfrm>
            <a:off x="156440" y="3068960"/>
            <a:ext cx="2922914" cy="17616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690" y="3068960"/>
            <a:ext cx="1761618" cy="17616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4265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078188" y="548680"/>
            <a:ext cx="46987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pl-PL" sz="4000" b="1" i="1" dirty="0"/>
              <a:t>Warunki naturalne</a:t>
            </a:r>
            <a:endParaRPr lang="pl-PL" sz="4000" dirty="0"/>
          </a:p>
        </p:txBody>
      </p:sp>
      <p:sp>
        <p:nvSpPr>
          <p:cNvPr id="6" name="Prostokąt 5"/>
          <p:cNvSpPr/>
          <p:nvPr/>
        </p:nvSpPr>
        <p:spPr>
          <a:xfrm>
            <a:off x="189756" y="1484785"/>
            <a:ext cx="115212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sz="2400" dirty="0"/>
              <a:t>prawie ¾ powierzchni Rosji zajmują tereny nizinne: </a:t>
            </a:r>
            <a:r>
              <a:rPr lang="pl-PL" sz="2400" b="1" dirty="0"/>
              <a:t>Nizina Wschodnioeuropejska, Nizina Zachodniosyberyjska,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sz="2400" dirty="0"/>
              <a:t>jedynie część wschodnią zajmują góry i wyżyny: </a:t>
            </a:r>
            <a:r>
              <a:rPr lang="pl-PL" sz="2400" b="1" dirty="0"/>
              <a:t>Ural, Sajany, Ałtaj, Kaukaz, Góry Czerskiego, Wyżyna Środkowosyberyjska</a:t>
            </a:r>
            <a:r>
              <a:rPr lang="pl-PL" sz="2400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sz="2400" dirty="0"/>
              <a:t>główne rzeki</a:t>
            </a:r>
            <a:r>
              <a:rPr lang="pl-PL" sz="2400" b="1" dirty="0"/>
              <a:t>: </a:t>
            </a:r>
            <a:r>
              <a:rPr lang="pl-PL" sz="2400" b="1" u="sng" dirty="0"/>
              <a:t>Lena</a:t>
            </a:r>
            <a:r>
              <a:rPr lang="pl-PL" sz="2400" b="1" dirty="0"/>
              <a:t>, Ob z Irtyszem, Wołga, Jenisej, Amur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sz="2400" dirty="0"/>
              <a:t>klimaty: </a:t>
            </a:r>
            <a:r>
              <a:rPr lang="pl-PL" sz="2400" b="1" dirty="0"/>
              <a:t>okołobiegunowy (wieloletnia zmarzlina), umiarkowany ciepły i  chłodny, podzwrotnikowy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sz="2400" dirty="0"/>
              <a:t>największe Jeziora: </a:t>
            </a:r>
            <a:r>
              <a:rPr lang="pl-PL" sz="2400" b="1" u="sng" dirty="0"/>
              <a:t>Bajkał</a:t>
            </a:r>
            <a:r>
              <a:rPr lang="pl-PL" sz="2400" b="1" dirty="0"/>
              <a:t>, Ładoga i Onega</a:t>
            </a:r>
          </a:p>
        </p:txBody>
      </p:sp>
    </p:spTree>
    <p:extLst>
      <p:ext uri="{BB962C8B-B14F-4D97-AF65-F5344CB8AC3E}">
        <p14:creationId xmlns:p14="http://schemas.microsoft.com/office/powerpoint/2010/main" val="223855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152078"/>
            <a:ext cx="11402615" cy="64080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6547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21805" y="6165304"/>
            <a:ext cx="11449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pl-PL" b="1" dirty="0"/>
              <a:t>Bajkał </a:t>
            </a:r>
            <a:r>
              <a:rPr lang="pl-PL" dirty="0"/>
              <a:t>– najgłębsze jezioro świata  - </a:t>
            </a:r>
            <a:r>
              <a:rPr lang="pl-PL" b="1" dirty="0"/>
              <a:t>ponad 1200m </a:t>
            </a:r>
            <a:r>
              <a:rPr lang="pl-PL" dirty="0"/>
              <a:t>głębokości. Największy zbiornik wody słodkiej na Ziemi.</a:t>
            </a:r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9" r="973"/>
          <a:stretch/>
        </p:blipFill>
        <p:spPr bwMode="auto">
          <a:xfrm>
            <a:off x="837827" y="116632"/>
            <a:ext cx="10551351" cy="58476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733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25760" y="6205954"/>
            <a:ext cx="11563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Elbrus – 5642 m n. p. m  </a:t>
            </a:r>
            <a:r>
              <a:rPr lang="pl-PL" dirty="0"/>
              <a:t>(w górach - Kaukaz) najwyższy szczyt Rosji.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9"/>
          <a:stretch/>
        </p:blipFill>
        <p:spPr bwMode="auto">
          <a:xfrm>
            <a:off x="765820" y="161561"/>
            <a:ext cx="10657184" cy="601567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213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orld Presentation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World  presentation (widescreen).potx" id="{6FD2C32E-565A-4F51-8C38-826F1B24AA7D}" vid="{06379D18-BA11-4F05-84DF-EB681B68D4FA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World maps series, World  presentation (widescreen)</Template>
  <TotalTime>1069</TotalTime>
  <Words>744</Words>
  <Application>Microsoft Office PowerPoint</Application>
  <PresentationFormat>Niestandardowy</PresentationFormat>
  <Paragraphs>92</Paragraphs>
  <Slides>27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3" baseType="lpstr">
      <vt:lpstr>Arial</vt:lpstr>
      <vt:lpstr>Arial Unicode MS</vt:lpstr>
      <vt:lpstr>Baskerville Old Face</vt:lpstr>
      <vt:lpstr>Century Gothic</vt:lpstr>
      <vt:lpstr>Times New Roman</vt:lpstr>
      <vt:lpstr>World Presentation 16x9</vt:lpstr>
      <vt:lpstr>rosja</vt:lpstr>
      <vt:lpstr>        Россия</vt:lpstr>
      <vt:lpstr>Flaga i herb rosji </vt:lpstr>
      <vt:lpstr>Federacja Rosyjska jest największym państwem na świecie pod względem powierzchni oraz szóstym pod względem wielkości w historii świata*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Największe miasta w Rosji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Moskiewskie Międzynarodowe Centrum Biznesu </vt:lpstr>
      <vt:lpstr>Najpiękniejsze metro świata </vt:lpstr>
      <vt:lpstr>Ciekawostki </vt:lpstr>
      <vt:lpstr>Prezentacja programu PowerPoint</vt:lpstr>
      <vt:lpstr>Ciekawostki </vt:lpstr>
      <vt:lpstr>Ciekawostki </vt:lpstr>
      <vt:lpstr>Koniec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rosja</dc:title>
  <dc:creator>Dorota Olczyk</dc:creator>
  <cp:lastModifiedBy>365 Pro Plus</cp:lastModifiedBy>
  <cp:revision>57</cp:revision>
  <dcterms:created xsi:type="dcterms:W3CDTF">2020-03-25T10:07:32Z</dcterms:created>
  <dcterms:modified xsi:type="dcterms:W3CDTF">2020-05-24T08:38:58Z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