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ra" panose="020B0604020202020204" charset="-18"/>
      <p:regular r:id="rId10"/>
    </p:embeddedFont>
    <p:embeddedFont>
      <p:font typeface="Lora Bold" panose="020B0604020202020204" charset="-18"/>
      <p:regular r:id="rId11"/>
    </p:embeddedFont>
    <p:embeddedFont>
      <p:font typeface="Open Sans" panose="020B0604020202020204" charset="0"/>
      <p:regular r:id="rId12"/>
    </p:embeddedFont>
    <p:embeddedFont>
      <p:font typeface="Open Sans Light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2883661">
            <a:off x="-5244570" y="-3207672"/>
            <a:ext cx="17740074" cy="11350532"/>
          </a:xfrm>
          <a:prstGeom prst="rect">
            <a:avLst/>
          </a:prstGeom>
          <a:solidFill>
            <a:srgbClr val="406745"/>
          </a:solidFill>
        </p:spPr>
      </p:sp>
      <p:grpSp>
        <p:nvGrpSpPr>
          <p:cNvPr id="3" name="Group 3"/>
          <p:cNvGrpSpPr/>
          <p:nvPr/>
        </p:nvGrpSpPr>
        <p:grpSpPr>
          <a:xfrm>
            <a:off x="455134" y="1028700"/>
            <a:ext cx="7450749" cy="5528062"/>
            <a:chOff x="0" y="0"/>
            <a:chExt cx="9934332" cy="737075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04775"/>
              <a:ext cx="9934332" cy="795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8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08112"/>
              <a:ext cx="9248533" cy="5748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440"/>
                </a:lnSpc>
              </a:pPr>
              <a:r>
                <a:rPr lang="en-US" sz="8799" spc="87">
                  <a:solidFill>
                    <a:srgbClr val="F3E6DD"/>
                  </a:solidFill>
                  <a:latin typeface="Lora"/>
                </a:rPr>
                <a:t>Materia i energia w ekosystemie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3343"/>
              <a:ext cx="8638933" cy="707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rot="-2883661">
            <a:off x="-964155" y="5965277"/>
            <a:ext cx="17740074" cy="354025"/>
          </a:xfrm>
          <a:prstGeom prst="rect">
            <a:avLst/>
          </a:prstGeom>
          <a:solidFill>
            <a:srgbClr val="E49462"/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2765" y="1454919"/>
            <a:ext cx="2550833" cy="74654"/>
          </a:xfrm>
          <a:prstGeom prst="rect">
            <a:avLst/>
          </a:prstGeom>
          <a:solidFill>
            <a:srgbClr val="E49462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28700" y="2298518"/>
            <a:ext cx="4278169" cy="28449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l="30586" t="10560" r="22025" b="30008"/>
          <a:stretch>
            <a:fillRect/>
          </a:stretch>
        </p:blipFill>
        <p:spPr>
          <a:xfrm>
            <a:off x="8218204" y="7738445"/>
            <a:ext cx="3047186" cy="25485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432765" y="7780689"/>
            <a:ext cx="3723396" cy="25063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772387" y="7377539"/>
            <a:ext cx="3636826" cy="290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1946008" y="2469009"/>
            <a:ext cx="5756104" cy="32378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3209160">
            <a:off x="17644" y="5823626"/>
            <a:ext cx="2900639" cy="239770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36050" y="304910"/>
            <a:ext cx="15234172" cy="830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56"/>
              </a:lnSpc>
            </a:pPr>
            <a:r>
              <a:rPr lang="en-US" sz="4200" spc="168">
                <a:solidFill>
                  <a:srgbClr val="F3E6DD"/>
                </a:solidFill>
                <a:latin typeface="Lora"/>
              </a:rPr>
              <a:t>Materia krąży w ekosystemie w obiegu zamkniętym.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72974" y="5222947"/>
            <a:ext cx="224297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PRODUCENCI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363916" y="8240813"/>
            <a:ext cx="4850974" cy="197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KONSUMENCI:</a:t>
            </a:r>
          </a:p>
          <a:p>
            <a:pPr marL="462280" lvl="1" indent="-23114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Open Sans"/>
              </a:rPr>
              <a:t>ROŚLINOŻERCY</a:t>
            </a:r>
          </a:p>
          <a:p>
            <a:pPr marL="462280" lvl="1" indent="-231140" algn="ctr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Open Sans"/>
              </a:rPr>
              <a:t>MIĘSOŻERCY</a:t>
            </a:r>
          </a:p>
          <a:p>
            <a:pPr marL="462280" lvl="1" indent="-231140" algn="ctr">
              <a:lnSpc>
                <a:spcPts val="3920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Open Sans"/>
              </a:rPr>
              <a:t>WSZYSTKOŻERCY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34856" y="5840167"/>
            <a:ext cx="2117090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DESTRUENCI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9527194">
            <a:off x="5485948" y="845319"/>
            <a:ext cx="5790289" cy="478632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-4586485">
            <a:off x="11320523" y="5823626"/>
            <a:ext cx="2900639" cy="23977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3976" y="1895375"/>
            <a:ext cx="2550833" cy="117241"/>
          </a:xfrm>
          <a:prstGeom prst="rect">
            <a:avLst/>
          </a:prstGeom>
          <a:solidFill>
            <a:srgbClr val="E49462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48888" y="4248150"/>
            <a:ext cx="2352675" cy="2352675"/>
            <a:chOff x="0" y="0"/>
            <a:chExt cx="1695450" cy="16954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F3E6D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681538" y="4248150"/>
            <a:ext cx="2352675" cy="2352675"/>
            <a:chOff x="0" y="0"/>
            <a:chExt cx="1695450" cy="16954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F3E6DD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967662" y="4248150"/>
            <a:ext cx="2352675" cy="2352675"/>
            <a:chOff x="0" y="0"/>
            <a:chExt cx="1695450" cy="16954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F3E6DD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310938" y="4248150"/>
            <a:ext cx="2352675" cy="2352675"/>
            <a:chOff x="0" y="0"/>
            <a:chExt cx="1695450" cy="1695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F3E6DD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4586437" y="4248150"/>
            <a:ext cx="2352675" cy="2352675"/>
            <a:chOff x="0" y="0"/>
            <a:chExt cx="1695450" cy="1695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95450" cy="1695450"/>
            </a:xfrm>
            <a:custGeom>
              <a:avLst/>
              <a:gdLst/>
              <a:ahLst/>
              <a:cxnLst/>
              <a:rect l="l" t="t" r="r" b="b"/>
              <a:pathLst>
                <a:path w="1695450" h="1695450">
                  <a:moveTo>
                    <a:pt x="1198880" y="0"/>
                  </a:moveTo>
                  <a:lnTo>
                    <a:pt x="496570" y="0"/>
                  </a:lnTo>
                  <a:lnTo>
                    <a:pt x="0" y="496570"/>
                  </a:lnTo>
                  <a:lnTo>
                    <a:pt x="0" y="1198880"/>
                  </a:lnTo>
                  <a:lnTo>
                    <a:pt x="496570" y="1695450"/>
                  </a:lnTo>
                  <a:lnTo>
                    <a:pt x="1198880" y="1695450"/>
                  </a:lnTo>
                  <a:lnTo>
                    <a:pt x="1695450" y="1198880"/>
                  </a:lnTo>
                  <a:lnTo>
                    <a:pt x="1695450" y="496570"/>
                  </a:lnTo>
                  <a:close/>
                </a:path>
              </a:pathLst>
            </a:custGeom>
            <a:solidFill>
              <a:srgbClr val="F3E6DD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/>
          <a:srcRect l="50168" t="7420" r="12106" b="37089"/>
          <a:stretch>
            <a:fillRect/>
          </a:stretch>
        </p:blipFill>
        <p:spPr>
          <a:xfrm>
            <a:off x="1631001" y="4547330"/>
            <a:ext cx="1788449" cy="17543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/>
          <a:srcRect l="36401" t="19137" r="20313" b="16915"/>
          <a:stretch>
            <a:fillRect/>
          </a:stretch>
        </p:blipFill>
        <p:spPr>
          <a:xfrm>
            <a:off x="5009128" y="4547330"/>
            <a:ext cx="1809473" cy="17543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/>
          <a:srcRect l="25290" t="31167" r="23413"/>
          <a:stretch>
            <a:fillRect/>
          </a:stretch>
        </p:blipFill>
        <p:spPr>
          <a:xfrm>
            <a:off x="8171124" y="4547330"/>
            <a:ext cx="1945752" cy="17395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/>
          <a:srcRect r="22258"/>
          <a:stretch>
            <a:fillRect/>
          </a:stretch>
        </p:blipFill>
        <p:spPr>
          <a:xfrm>
            <a:off x="11601285" y="4666610"/>
            <a:ext cx="1771981" cy="15157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908890" y="4547330"/>
            <a:ext cx="1707770" cy="160743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48241" y="388767"/>
            <a:ext cx="17496268" cy="127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126">
                <a:solidFill>
                  <a:srgbClr val="F3E6DD"/>
                </a:solidFill>
                <a:latin typeface="Lora Bold"/>
              </a:rPr>
              <a:t>Energia przepływa przez ekosystem jednokierunkowo w obiegu otwartym.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521094" y="4797891"/>
            <a:ext cx="1488034" cy="1253193"/>
            <a:chOff x="0" y="0"/>
            <a:chExt cx="2200158" cy="185293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200158" cy="1854200"/>
            </a:xfrm>
            <a:custGeom>
              <a:avLst/>
              <a:gdLst/>
              <a:ahLst/>
              <a:cxnLst/>
              <a:rect l="l" t="t" r="r" b="b"/>
              <a:pathLst>
                <a:path w="2200158" h="1854200">
                  <a:moveTo>
                    <a:pt x="2099828" y="739140"/>
                  </a:moveTo>
                  <a:lnTo>
                    <a:pt x="1179078" y="49530"/>
                  </a:lnTo>
                  <a:cubicBezTo>
                    <a:pt x="1134628" y="16510"/>
                    <a:pt x="1086368" y="0"/>
                    <a:pt x="1036838" y="0"/>
                  </a:cubicBezTo>
                  <a:cubicBezTo>
                    <a:pt x="931428" y="0"/>
                    <a:pt x="853958" y="81280"/>
                    <a:pt x="853958" y="194310"/>
                  </a:cubicBezTo>
                  <a:lnTo>
                    <a:pt x="853958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853958" y="1248410"/>
                  </a:lnTo>
                  <a:lnTo>
                    <a:pt x="853958" y="1659890"/>
                  </a:lnTo>
                  <a:cubicBezTo>
                    <a:pt x="853958" y="1772920"/>
                    <a:pt x="931428" y="1854200"/>
                    <a:pt x="1036838" y="1854200"/>
                  </a:cubicBezTo>
                  <a:cubicBezTo>
                    <a:pt x="1086368" y="1854200"/>
                    <a:pt x="1134628" y="1836420"/>
                    <a:pt x="1179078" y="1803400"/>
                  </a:cubicBezTo>
                  <a:lnTo>
                    <a:pt x="2099828" y="1115060"/>
                  </a:lnTo>
                  <a:cubicBezTo>
                    <a:pt x="2163328" y="1066800"/>
                    <a:pt x="2200158" y="998220"/>
                    <a:pt x="2200158" y="927100"/>
                  </a:cubicBezTo>
                  <a:cubicBezTo>
                    <a:pt x="2200158" y="854710"/>
                    <a:pt x="2163328" y="787400"/>
                    <a:pt x="2099828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028700" y="6887946"/>
            <a:ext cx="2993050" cy="98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112">
                <a:solidFill>
                  <a:srgbClr val="E49462"/>
                </a:solidFill>
                <a:latin typeface="Lora"/>
              </a:rPr>
              <a:t>energia słoneczna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61350" y="6887946"/>
            <a:ext cx="2993050" cy="48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 spc="112">
                <a:solidFill>
                  <a:srgbClr val="E49462"/>
                </a:solidFill>
                <a:latin typeface="Lora"/>
              </a:rPr>
              <a:t>producenci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599850" y="6887946"/>
            <a:ext cx="2993050" cy="98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112">
                <a:solidFill>
                  <a:srgbClr val="E49462"/>
                </a:solidFill>
                <a:latin typeface="Lora"/>
              </a:rPr>
              <a:t>konsumenci </a:t>
            </a:r>
          </a:p>
          <a:p>
            <a:pPr algn="ctr">
              <a:lnSpc>
                <a:spcPts val="3919"/>
              </a:lnSpc>
            </a:pPr>
            <a:r>
              <a:rPr lang="en-US" sz="2800" spc="112">
                <a:solidFill>
                  <a:srgbClr val="E49462"/>
                </a:solidFill>
                <a:latin typeface="Lora"/>
              </a:rPr>
              <a:t>I rzędu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990750" y="6887946"/>
            <a:ext cx="2993050" cy="98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112">
                <a:solidFill>
                  <a:srgbClr val="E49462"/>
                </a:solidFill>
                <a:latin typeface="Lora"/>
              </a:rPr>
              <a:t>konsumenci </a:t>
            </a:r>
          </a:p>
          <a:p>
            <a:pPr algn="ctr">
              <a:lnSpc>
                <a:spcPts val="3919"/>
              </a:lnSpc>
            </a:pPr>
            <a:r>
              <a:rPr lang="en-US" sz="2800" spc="112">
                <a:solidFill>
                  <a:srgbClr val="E49462"/>
                </a:solidFill>
                <a:latin typeface="Lora"/>
              </a:rPr>
              <a:t>II rzędu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266250" y="6887946"/>
            <a:ext cx="2993050" cy="98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112">
                <a:solidFill>
                  <a:srgbClr val="E49462"/>
                </a:solidFill>
                <a:latin typeface="Lora"/>
              </a:rPr>
              <a:t>konsumenci </a:t>
            </a:r>
          </a:p>
          <a:p>
            <a:pPr algn="ctr">
              <a:lnSpc>
                <a:spcPts val="3919"/>
              </a:lnSpc>
            </a:pPr>
            <a:r>
              <a:rPr lang="en-US" sz="2800" spc="112">
                <a:solidFill>
                  <a:srgbClr val="E49462"/>
                </a:solidFill>
                <a:latin typeface="Lora"/>
              </a:rPr>
              <a:t>III rzędu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6818601" y="4867191"/>
            <a:ext cx="1149062" cy="967717"/>
            <a:chOff x="0" y="0"/>
            <a:chExt cx="2200158" cy="185293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200158" cy="1854200"/>
            </a:xfrm>
            <a:custGeom>
              <a:avLst/>
              <a:gdLst/>
              <a:ahLst/>
              <a:cxnLst/>
              <a:rect l="l" t="t" r="r" b="b"/>
              <a:pathLst>
                <a:path w="2200158" h="1854200">
                  <a:moveTo>
                    <a:pt x="2099828" y="739140"/>
                  </a:moveTo>
                  <a:lnTo>
                    <a:pt x="1179078" y="49530"/>
                  </a:lnTo>
                  <a:cubicBezTo>
                    <a:pt x="1134628" y="16510"/>
                    <a:pt x="1086368" y="0"/>
                    <a:pt x="1036838" y="0"/>
                  </a:cubicBezTo>
                  <a:cubicBezTo>
                    <a:pt x="931428" y="0"/>
                    <a:pt x="853958" y="81280"/>
                    <a:pt x="853958" y="194310"/>
                  </a:cubicBezTo>
                  <a:lnTo>
                    <a:pt x="853958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853958" y="1248410"/>
                  </a:lnTo>
                  <a:lnTo>
                    <a:pt x="853958" y="1659890"/>
                  </a:lnTo>
                  <a:cubicBezTo>
                    <a:pt x="853958" y="1772920"/>
                    <a:pt x="931428" y="1854200"/>
                    <a:pt x="1036838" y="1854200"/>
                  </a:cubicBezTo>
                  <a:cubicBezTo>
                    <a:pt x="1086368" y="1854200"/>
                    <a:pt x="1134628" y="1836420"/>
                    <a:pt x="1179078" y="1803400"/>
                  </a:cubicBezTo>
                  <a:lnTo>
                    <a:pt x="2099828" y="1115060"/>
                  </a:lnTo>
                  <a:cubicBezTo>
                    <a:pt x="2163328" y="1066800"/>
                    <a:pt x="2200158" y="998220"/>
                    <a:pt x="2200158" y="927100"/>
                  </a:cubicBezTo>
                  <a:cubicBezTo>
                    <a:pt x="2200158" y="854710"/>
                    <a:pt x="2163328" y="787400"/>
                    <a:pt x="2099828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459566" y="4992545"/>
            <a:ext cx="851372" cy="717008"/>
            <a:chOff x="0" y="0"/>
            <a:chExt cx="2200158" cy="185293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200158" cy="1854200"/>
            </a:xfrm>
            <a:custGeom>
              <a:avLst/>
              <a:gdLst/>
              <a:ahLst/>
              <a:cxnLst/>
              <a:rect l="l" t="t" r="r" b="b"/>
              <a:pathLst>
                <a:path w="2200158" h="1854200">
                  <a:moveTo>
                    <a:pt x="2099828" y="739140"/>
                  </a:moveTo>
                  <a:lnTo>
                    <a:pt x="1179078" y="49530"/>
                  </a:lnTo>
                  <a:cubicBezTo>
                    <a:pt x="1134628" y="16510"/>
                    <a:pt x="1086368" y="0"/>
                    <a:pt x="1036838" y="0"/>
                  </a:cubicBezTo>
                  <a:cubicBezTo>
                    <a:pt x="931428" y="0"/>
                    <a:pt x="853958" y="81280"/>
                    <a:pt x="853958" y="194310"/>
                  </a:cubicBezTo>
                  <a:lnTo>
                    <a:pt x="853958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853958" y="1248410"/>
                  </a:lnTo>
                  <a:lnTo>
                    <a:pt x="853958" y="1659890"/>
                  </a:lnTo>
                  <a:cubicBezTo>
                    <a:pt x="853958" y="1772920"/>
                    <a:pt x="931428" y="1854200"/>
                    <a:pt x="1036838" y="1854200"/>
                  </a:cubicBezTo>
                  <a:cubicBezTo>
                    <a:pt x="1086368" y="1854200"/>
                    <a:pt x="1134628" y="1836420"/>
                    <a:pt x="1179078" y="1803400"/>
                  </a:cubicBezTo>
                  <a:lnTo>
                    <a:pt x="2099828" y="1115060"/>
                  </a:lnTo>
                  <a:cubicBezTo>
                    <a:pt x="2163328" y="1066800"/>
                    <a:pt x="2200158" y="998220"/>
                    <a:pt x="2200158" y="927100"/>
                  </a:cubicBezTo>
                  <a:cubicBezTo>
                    <a:pt x="2200158" y="854710"/>
                    <a:pt x="2163328" y="787400"/>
                    <a:pt x="2099828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3914309" y="5134083"/>
            <a:ext cx="672128" cy="566053"/>
            <a:chOff x="0" y="0"/>
            <a:chExt cx="2200158" cy="185293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200158" cy="1854200"/>
            </a:xfrm>
            <a:custGeom>
              <a:avLst/>
              <a:gdLst/>
              <a:ahLst/>
              <a:cxnLst/>
              <a:rect l="l" t="t" r="r" b="b"/>
              <a:pathLst>
                <a:path w="2200158" h="1854200">
                  <a:moveTo>
                    <a:pt x="2099828" y="739140"/>
                  </a:moveTo>
                  <a:lnTo>
                    <a:pt x="1179078" y="49530"/>
                  </a:lnTo>
                  <a:cubicBezTo>
                    <a:pt x="1134628" y="16510"/>
                    <a:pt x="1086368" y="0"/>
                    <a:pt x="1036838" y="0"/>
                  </a:cubicBezTo>
                  <a:cubicBezTo>
                    <a:pt x="931428" y="0"/>
                    <a:pt x="853958" y="81280"/>
                    <a:pt x="853958" y="194310"/>
                  </a:cubicBezTo>
                  <a:lnTo>
                    <a:pt x="853958" y="605790"/>
                  </a:lnTo>
                  <a:lnTo>
                    <a:pt x="313690" y="605790"/>
                  </a:lnTo>
                  <a:cubicBezTo>
                    <a:pt x="139700" y="609600"/>
                    <a:pt x="0" y="751840"/>
                    <a:pt x="0" y="927100"/>
                  </a:cubicBezTo>
                  <a:cubicBezTo>
                    <a:pt x="0" y="1102360"/>
                    <a:pt x="139700" y="1244600"/>
                    <a:pt x="313690" y="1248410"/>
                  </a:cubicBezTo>
                  <a:lnTo>
                    <a:pt x="853958" y="1248410"/>
                  </a:lnTo>
                  <a:lnTo>
                    <a:pt x="853958" y="1659890"/>
                  </a:lnTo>
                  <a:cubicBezTo>
                    <a:pt x="853958" y="1772920"/>
                    <a:pt x="931428" y="1854200"/>
                    <a:pt x="1036838" y="1854200"/>
                  </a:cubicBezTo>
                  <a:cubicBezTo>
                    <a:pt x="1086368" y="1854200"/>
                    <a:pt x="1134628" y="1836420"/>
                    <a:pt x="1179078" y="1803400"/>
                  </a:cubicBezTo>
                  <a:lnTo>
                    <a:pt x="2099828" y="1115060"/>
                  </a:lnTo>
                  <a:cubicBezTo>
                    <a:pt x="2163328" y="1066800"/>
                    <a:pt x="2200158" y="998220"/>
                    <a:pt x="2200158" y="927100"/>
                  </a:cubicBezTo>
                  <a:cubicBezTo>
                    <a:pt x="2200158" y="854710"/>
                    <a:pt x="2163328" y="787400"/>
                    <a:pt x="2099828" y="739140"/>
                  </a:cubicBezTo>
                  <a:close/>
                </a:path>
              </a:pathLst>
            </a:custGeom>
            <a:solidFill>
              <a:srgbClr val="55A4A5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2540" y="571451"/>
            <a:ext cx="7205290" cy="876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5499" spc="439">
                <a:solidFill>
                  <a:srgbClr val="F3E6DD"/>
                </a:solidFill>
                <a:latin typeface="Lora Bold"/>
              </a:rPr>
              <a:t>OBIEG WĘGLA</a:t>
            </a:r>
          </a:p>
        </p:txBody>
      </p:sp>
      <p:sp>
        <p:nvSpPr>
          <p:cNvPr id="3" name="AutoShape 3"/>
          <p:cNvSpPr/>
          <p:nvPr/>
        </p:nvSpPr>
        <p:spPr>
          <a:xfrm>
            <a:off x="2464352" y="1447849"/>
            <a:ext cx="2550833" cy="74654"/>
          </a:xfrm>
          <a:prstGeom prst="rect">
            <a:avLst/>
          </a:prstGeom>
          <a:solidFill>
            <a:srgbClr val="E49462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67544" y="1764950"/>
            <a:ext cx="3700572" cy="23742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 r="16299"/>
          <a:stretch>
            <a:fillRect/>
          </a:stretch>
        </p:blipFill>
        <p:spPr>
          <a:xfrm>
            <a:off x="597834" y="3567317"/>
            <a:ext cx="2489064" cy="41700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/>
          <a:srcRect t="21139"/>
          <a:stretch>
            <a:fillRect/>
          </a:stretch>
        </p:blipFill>
        <p:spPr>
          <a:xfrm>
            <a:off x="6767544" y="7737395"/>
            <a:ext cx="3509307" cy="2075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rcRect l="4746" r="4746"/>
          <a:stretch>
            <a:fillRect/>
          </a:stretch>
        </p:blipFill>
        <p:spPr>
          <a:xfrm>
            <a:off x="14360017" y="4139237"/>
            <a:ext cx="3179112" cy="234244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-1314743">
            <a:off x="3198320" y="4238343"/>
            <a:ext cx="3623450" cy="410844"/>
            <a:chOff x="0" y="0"/>
            <a:chExt cx="3785870" cy="429260"/>
          </a:xfrm>
        </p:grpSpPr>
        <p:sp>
          <p:nvSpPr>
            <p:cNvPr id="9" name="Freeform 9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097676" y="3083447"/>
            <a:ext cx="5040309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ns"/>
              </a:rPr>
              <a:t>CO2 w powietrzu</a:t>
            </a:r>
          </a:p>
        </p:txBody>
      </p:sp>
      <p:grpSp>
        <p:nvGrpSpPr>
          <p:cNvPr id="11" name="Group 11"/>
          <p:cNvGrpSpPr/>
          <p:nvPr/>
        </p:nvGrpSpPr>
        <p:grpSpPr>
          <a:xfrm rot="-1467682">
            <a:off x="3140877" y="5049795"/>
            <a:ext cx="4392211" cy="498010"/>
            <a:chOff x="0" y="0"/>
            <a:chExt cx="3785870" cy="429260"/>
          </a:xfrm>
        </p:grpSpPr>
        <p:sp>
          <p:nvSpPr>
            <p:cNvPr id="12" name="Freeform 12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9515204">
            <a:off x="3115022" y="3357346"/>
            <a:ext cx="3703694" cy="419942"/>
            <a:chOff x="0" y="0"/>
            <a:chExt cx="3785870" cy="429260"/>
          </a:xfrm>
        </p:grpSpPr>
        <p:sp>
          <p:nvSpPr>
            <p:cNvPr id="14" name="Freeform 14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1466644">
            <a:off x="3070626" y="8116168"/>
            <a:ext cx="3623450" cy="410844"/>
            <a:chOff x="0" y="0"/>
            <a:chExt cx="3785870" cy="429260"/>
          </a:xfrm>
        </p:grpSpPr>
        <p:sp>
          <p:nvSpPr>
            <p:cNvPr id="16" name="Freeform 16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5400000">
            <a:off x="6836668" y="5672083"/>
            <a:ext cx="3384596" cy="383762"/>
            <a:chOff x="0" y="0"/>
            <a:chExt cx="3785870" cy="429260"/>
          </a:xfrm>
        </p:grpSpPr>
        <p:sp>
          <p:nvSpPr>
            <p:cNvPr id="18" name="Freeform 18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5400000">
            <a:off x="7821227" y="5672083"/>
            <a:ext cx="3384596" cy="383762"/>
            <a:chOff x="0" y="0"/>
            <a:chExt cx="3785870" cy="429260"/>
          </a:xfrm>
        </p:grpSpPr>
        <p:sp>
          <p:nvSpPr>
            <p:cNvPr id="20" name="Freeform 20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 rot="-8722302">
            <a:off x="10460001" y="3824814"/>
            <a:ext cx="3764892" cy="419942"/>
            <a:chOff x="0" y="0"/>
            <a:chExt cx="3848426" cy="429260"/>
          </a:xfrm>
        </p:grpSpPr>
        <p:sp>
          <p:nvSpPr>
            <p:cNvPr id="22" name="Freeform 22"/>
            <p:cNvSpPr/>
            <p:nvPr/>
          </p:nvSpPr>
          <p:spPr>
            <a:xfrm>
              <a:off x="0" y="-5080"/>
              <a:ext cx="3848426" cy="434340"/>
            </a:xfrm>
            <a:custGeom>
              <a:avLst/>
              <a:gdLst/>
              <a:ahLst/>
              <a:cxnLst/>
              <a:rect l="l" t="t" r="r" b="b"/>
              <a:pathLst>
                <a:path w="3848426" h="434340">
                  <a:moveTo>
                    <a:pt x="3830646" y="187960"/>
                  </a:moveTo>
                  <a:lnTo>
                    <a:pt x="3569026" y="11430"/>
                  </a:lnTo>
                  <a:cubicBezTo>
                    <a:pt x="3551246" y="0"/>
                    <a:pt x="3528386" y="3810"/>
                    <a:pt x="3515686" y="21590"/>
                  </a:cubicBezTo>
                  <a:cubicBezTo>
                    <a:pt x="3504256" y="39370"/>
                    <a:pt x="3508066" y="62230"/>
                    <a:pt x="3525846" y="74930"/>
                  </a:cubicBezTo>
                  <a:lnTo>
                    <a:pt x="3684596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84596" y="257810"/>
                  </a:lnTo>
                  <a:lnTo>
                    <a:pt x="3525846" y="364490"/>
                  </a:lnTo>
                  <a:cubicBezTo>
                    <a:pt x="3508066" y="375920"/>
                    <a:pt x="3504256" y="400050"/>
                    <a:pt x="3515686" y="417830"/>
                  </a:cubicBezTo>
                  <a:cubicBezTo>
                    <a:pt x="3523306" y="429260"/>
                    <a:pt x="3534736" y="434340"/>
                    <a:pt x="3547436" y="434340"/>
                  </a:cubicBezTo>
                  <a:cubicBezTo>
                    <a:pt x="3555056" y="434340"/>
                    <a:pt x="3562676" y="431800"/>
                    <a:pt x="3569026" y="427990"/>
                  </a:cubicBezTo>
                  <a:lnTo>
                    <a:pt x="3831916" y="251460"/>
                  </a:lnTo>
                  <a:cubicBezTo>
                    <a:pt x="3842076" y="243840"/>
                    <a:pt x="3848426" y="232410"/>
                    <a:pt x="3848426" y="219710"/>
                  </a:cubicBezTo>
                  <a:cubicBezTo>
                    <a:pt x="3848426" y="207010"/>
                    <a:pt x="3842076" y="195580"/>
                    <a:pt x="3830646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TextBox 23"/>
          <p:cNvSpPr txBox="1"/>
          <p:nvPr/>
        </p:nvSpPr>
        <p:spPr>
          <a:xfrm rot="-1319462">
            <a:off x="3745004" y="2825022"/>
            <a:ext cx="2254214" cy="57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2"/>
              </a:lnSpc>
              <a:spcBef>
                <a:spcPct val="0"/>
              </a:spcBef>
            </a:pPr>
            <a:r>
              <a:rPr lang="en-US" sz="3416">
                <a:solidFill>
                  <a:srgbClr val="FFFFFF"/>
                </a:solidFill>
                <a:latin typeface="Open Sans Light"/>
              </a:rPr>
              <a:t>fotosynteza</a:t>
            </a:r>
          </a:p>
        </p:txBody>
      </p:sp>
      <p:sp>
        <p:nvSpPr>
          <p:cNvPr id="24" name="TextBox 24"/>
          <p:cNvSpPr txBox="1"/>
          <p:nvPr/>
        </p:nvSpPr>
        <p:spPr>
          <a:xfrm rot="-1319462">
            <a:off x="3808498" y="3574742"/>
            <a:ext cx="283212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82"/>
              </a:lnSpc>
              <a:spcBef>
                <a:spcPct val="0"/>
              </a:spcBef>
            </a:pPr>
            <a:r>
              <a:rPr lang="en-US" sz="3416" dirty="0" err="1">
                <a:solidFill>
                  <a:srgbClr val="FFFFFF"/>
                </a:solidFill>
                <a:latin typeface="Open Sans Light"/>
              </a:rPr>
              <a:t>oddychanie</a:t>
            </a:r>
            <a:endParaRPr lang="en-US" sz="3416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TextBox 25"/>
          <p:cNvSpPr txBox="1"/>
          <p:nvPr/>
        </p:nvSpPr>
        <p:spPr>
          <a:xfrm rot="-1319462">
            <a:off x="3292685" y="4657978"/>
            <a:ext cx="3935623" cy="118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2"/>
              </a:lnSpc>
              <a:spcBef>
                <a:spcPct val="0"/>
              </a:spcBef>
            </a:pPr>
            <a:r>
              <a:rPr lang="en-US" sz="3416">
                <a:solidFill>
                  <a:srgbClr val="FFFFFF"/>
                </a:solidFill>
                <a:latin typeface="Open Sans Light"/>
              </a:rPr>
              <a:t>rozkład przez destruentów</a:t>
            </a:r>
          </a:p>
        </p:txBody>
      </p:sp>
      <p:sp>
        <p:nvSpPr>
          <p:cNvPr id="26" name="TextBox 26"/>
          <p:cNvSpPr txBox="1"/>
          <p:nvPr/>
        </p:nvSpPr>
        <p:spPr>
          <a:xfrm rot="1492431">
            <a:off x="3478819" y="7702878"/>
            <a:ext cx="3095976" cy="118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2"/>
              </a:lnSpc>
              <a:spcBef>
                <a:spcPct val="0"/>
              </a:spcBef>
            </a:pPr>
            <a:r>
              <a:rPr lang="en-US" sz="3416">
                <a:solidFill>
                  <a:srgbClr val="FFFFFF"/>
                </a:solidFill>
                <a:latin typeface="Open Sans Light"/>
              </a:rPr>
              <a:t>heterotrofizm (zjadanie)</a:t>
            </a:r>
          </a:p>
        </p:txBody>
      </p:sp>
      <p:sp>
        <p:nvSpPr>
          <p:cNvPr id="27" name="TextBox 27"/>
          <p:cNvSpPr txBox="1"/>
          <p:nvPr/>
        </p:nvSpPr>
        <p:spPr>
          <a:xfrm rot="-5400000">
            <a:off x="6661725" y="5538554"/>
            <a:ext cx="262486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82"/>
              </a:lnSpc>
              <a:spcBef>
                <a:spcPct val="0"/>
              </a:spcBef>
            </a:pPr>
            <a:r>
              <a:rPr lang="en-US" sz="3416" dirty="0" err="1">
                <a:solidFill>
                  <a:srgbClr val="FFFFFF"/>
                </a:solidFill>
                <a:latin typeface="Open Sans Light"/>
              </a:rPr>
              <a:t>oddychanie</a:t>
            </a:r>
            <a:endParaRPr lang="en-US" sz="3416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8" name="TextBox 28"/>
          <p:cNvSpPr txBox="1"/>
          <p:nvPr/>
        </p:nvSpPr>
        <p:spPr>
          <a:xfrm rot="5400000">
            <a:off x="7574288" y="5439048"/>
            <a:ext cx="3935623" cy="1185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2"/>
              </a:lnSpc>
              <a:spcBef>
                <a:spcPct val="0"/>
              </a:spcBef>
            </a:pPr>
            <a:r>
              <a:rPr lang="en-US" sz="3416">
                <a:solidFill>
                  <a:srgbClr val="FFFFFF"/>
                </a:solidFill>
                <a:latin typeface="Open Sans Light"/>
              </a:rPr>
              <a:t>rozkład przez destruentów</a:t>
            </a:r>
          </a:p>
        </p:txBody>
      </p:sp>
      <p:sp>
        <p:nvSpPr>
          <p:cNvPr id="29" name="TextBox 29"/>
          <p:cNvSpPr txBox="1"/>
          <p:nvPr/>
        </p:nvSpPr>
        <p:spPr>
          <a:xfrm rot="2241321">
            <a:off x="11846959" y="3478312"/>
            <a:ext cx="2254214" cy="57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2"/>
              </a:lnSpc>
              <a:spcBef>
                <a:spcPct val="0"/>
              </a:spcBef>
            </a:pPr>
            <a:r>
              <a:rPr lang="en-US" sz="3416">
                <a:solidFill>
                  <a:srgbClr val="FFFFFF"/>
                </a:solidFill>
                <a:latin typeface="Open Sans Light"/>
              </a:rPr>
              <a:t>spalanie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2212244" y="9647381"/>
            <a:ext cx="12811172" cy="639619"/>
            <a:chOff x="0" y="0"/>
            <a:chExt cx="8597817" cy="429260"/>
          </a:xfrm>
        </p:grpSpPr>
        <p:sp>
          <p:nvSpPr>
            <p:cNvPr id="31" name="Freeform 31"/>
            <p:cNvSpPr/>
            <p:nvPr/>
          </p:nvSpPr>
          <p:spPr>
            <a:xfrm>
              <a:off x="0" y="-5080"/>
              <a:ext cx="8597817" cy="434340"/>
            </a:xfrm>
            <a:custGeom>
              <a:avLst/>
              <a:gdLst/>
              <a:ahLst/>
              <a:cxnLst/>
              <a:rect l="l" t="t" r="r" b="b"/>
              <a:pathLst>
                <a:path w="8597817" h="434340">
                  <a:moveTo>
                    <a:pt x="8580037" y="187960"/>
                  </a:moveTo>
                  <a:lnTo>
                    <a:pt x="8318417" y="11430"/>
                  </a:lnTo>
                  <a:cubicBezTo>
                    <a:pt x="8300637" y="0"/>
                    <a:pt x="8277777" y="3810"/>
                    <a:pt x="8265077" y="21590"/>
                  </a:cubicBezTo>
                  <a:cubicBezTo>
                    <a:pt x="8253647" y="39370"/>
                    <a:pt x="8257456" y="62230"/>
                    <a:pt x="8275237" y="74930"/>
                  </a:cubicBezTo>
                  <a:lnTo>
                    <a:pt x="8433987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8433987" y="257810"/>
                  </a:lnTo>
                  <a:lnTo>
                    <a:pt x="8275237" y="364490"/>
                  </a:lnTo>
                  <a:cubicBezTo>
                    <a:pt x="8257456" y="375920"/>
                    <a:pt x="8253647" y="400050"/>
                    <a:pt x="8265077" y="417830"/>
                  </a:cubicBezTo>
                  <a:cubicBezTo>
                    <a:pt x="8272697" y="429260"/>
                    <a:pt x="8284127" y="434340"/>
                    <a:pt x="8296827" y="434340"/>
                  </a:cubicBezTo>
                  <a:cubicBezTo>
                    <a:pt x="8304447" y="434340"/>
                    <a:pt x="8312067" y="431800"/>
                    <a:pt x="8318417" y="427990"/>
                  </a:cubicBezTo>
                  <a:lnTo>
                    <a:pt x="8581307" y="251460"/>
                  </a:lnTo>
                  <a:cubicBezTo>
                    <a:pt x="8591467" y="243840"/>
                    <a:pt x="8597817" y="232410"/>
                    <a:pt x="8597817" y="219710"/>
                  </a:cubicBezTo>
                  <a:cubicBezTo>
                    <a:pt x="8597817" y="207010"/>
                    <a:pt x="8591467" y="195580"/>
                    <a:pt x="8580037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2" name="Group 32"/>
          <p:cNvGrpSpPr/>
          <p:nvPr/>
        </p:nvGrpSpPr>
        <p:grpSpPr>
          <a:xfrm rot="3595801">
            <a:off x="531816" y="8511691"/>
            <a:ext cx="2182160" cy="681205"/>
            <a:chOff x="0" y="0"/>
            <a:chExt cx="1375084" cy="429260"/>
          </a:xfrm>
        </p:grpSpPr>
        <p:sp>
          <p:nvSpPr>
            <p:cNvPr id="33" name="Freeform 33"/>
            <p:cNvSpPr/>
            <p:nvPr/>
          </p:nvSpPr>
          <p:spPr>
            <a:xfrm>
              <a:off x="0" y="-5080"/>
              <a:ext cx="1375084" cy="434340"/>
            </a:xfrm>
            <a:custGeom>
              <a:avLst/>
              <a:gdLst/>
              <a:ahLst/>
              <a:cxnLst/>
              <a:rect l="l" t="t" r="r" b="b"/>
              <a:pathLst>
                <a:path w="1375084" h="434340">
                  <a:moveTo>
                    <a:pt x="1357304" y="187960"/>
                  </a:moveTo>
                  <a:lnTo>
                    <a:pt x="1095684" y="11430"/>
                  </a:lnTo>
                  <a:cubicBezTo>
                    <a:pt x="1077904" y="0"/>
                    <a:pt x="1055044" y="3810"/>
                    <a:pt x="1042344" y="21590"/>
                  </a:cubicBezTo>
                  <a:cubicBezTo>
                    <a:pt x="1030914" y="39370"/>
                    <a:pt x="1034724" y="62230"/>
                    <a:pt x="1052504" y="74930"/>
                  </a:cubicBezTo>
                  <a:lnTo>
                    <a:pt x="1211254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211254" y="257810"/>
                  </a:lnTo>
                  <a:lnTo>
                    <a:pt x="1052504" y="364490"/>
                  </a:lnTo>
                  <a:cubicBezTo>
                    <a:pt x="1034724" y="375920"/>
                    <a:pt x="1030914" y="400050"/>
                    <a:pt x="1042345" y="417830"/>
                  </a:cubicBezTo>
                  <a:cubicBezTo>
                    <a:pt x="1049964" y="429260"/>
                    <a:pt x="1061395" y="434340"/>
                    <a:pt x="1074095" y="434340"/>
                  </a:cubicBezTo>
                  <a:cubicBezTo>
                    <a:pt x="1081714" y="434340"/>
                    <a:pt x="1089334" y="431800"/>
                    <a:pt x="1095684" y="427990"/>
                  </a:cubicBezTo>
                  <a:lnTo>
                    <a:pt x="1358575" y="251460"/>
                  </a:lnTo>
                  <a:cubicBezTo>
                    <a:pt x="1368734" y="243840"/>
                    <a:pt x="1375084" y="232410"/>
                    <a:pt x="1375084" y="219710"/>
                  </a:cubicBezTo>
                  <a:cubicBezTo>
                    <a:pt x="1375084" y="207010"/>
                    <a:pt x="1368734" y="195580"/>
                    <a:pt x="1357304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4" name="Group 34"/>
          <p:cNvGrpSpPr/>
          <p:nvPr/>
        </p:nvGrpSpPr>
        <p:grpSpPr>
          <a:xfrm rot="-4454557">
            <a:off x="13972933" y="7980988"/>
            <a:ext cx="3145791" cy="681205"/>
            <a:chOff x="0" y="0"/>
            <a:chExt cx="1982314" cy="429260"/>
          </a:xfrm>
        </p:grpSpPr>
        <p:sp>
          <p:nvSpPr>
            <p:cNvPr id="35" name="Freeform 35"/>
            <p:cNvSpPr/>
            <p:nvPr/>
          </p:nvSpPr>
          <p:spPr>
            <a:xfrm>
              <a:off x="0" y="-5080"/>
              <a:ext cx="1982314" cy="434340"/>
            </a:xfrm>
            <a:custGeom>
              <a:avLst/>
              <a:gdLst/>
              <a:ahLst/>
              <a:cxnLst/>
              <a:rect l="l" t="t" r="r" b="b"/>
              <a:pathLst>
                <a:path w="1982314" h="434340">
                  <a:moveTo>
                    <a:pt x="1964534" y="187960"/>
                  </a:moveTo>
                  <a:lnTo>
                    <a:pt x="1702914" y="11430"/>
                  </a:lnTo>
                  <a:cubicBezTo>
                    <a:pt x="1685134" y="0"/>
                    <a:pt x="1662274" y="3810"/>
                    <a:pt x="1649574" y="21590"/>
                  </a:cubicBezTo>
                  <a:cubicBezTo>
                    <a:pt x="1638144" y="39370"/>
                    <a:pt x="1641954" y="62230"/>
                    <a:pt x="1659734" y="74930"/>
                  </a:cubicBezTo>
                  <a:lnTo>
                    <a:pt x="1818484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818484" y="257810"/>
                  </a:lnTo>
                  <a:lnTo>
                    <a:pt x="1659734" y="364490"/>
                  </a:lnTo>
                  <a:cubicBezTo>
                    <a:pt x="1641954" y="375920"/>
                    <a:pt x="1638144" y="400050"/>
                    <a:pt x="1649574" y="417830"/>
                  </a:cubicBezTo>
                  <a:cubicBezTo>
                    <a:pt x="1657194" y="429260"/>
                    <a:pt x="1668624" y="434340"/>
                    <a:pt x="1681324" y="434340"/>
                  </a:cubicBezTo>
                  <a:cubicBezTo>
                    <a:pt x="1688944" y="434340"/>
                    <a:pt x="1696564" y="431800"/>
                    <a:pt x="1702914" y="427990"/>
                  </a:cubicBezTo>
                  <a:lnTo>
                    <a:pt x="1965804" y="251460"/>
                  </a:lnTo>
                  <a:cubicBezTo>
                    <a:pt x="1975964" y="243840"/>
                    <a:pt x="1982314" y="232410"/>
                    <a:pt x="1982314" y="219710"/>
                  </a:cubicBezTo>
                  <a:cubicBezTo>
                    <a:pt x="1982314" y="207010"/>
                    <a:pt x="1975964" y="195580"/>
                    <a:pt x="1964534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</Words>
  <Application>Microsoft Office PowerPoint</Application>
  <PresentationFormat>Niestandardowy</PresentationFormat>
  <Paragraphs>26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1" baseType="lpstr">
      <vt:lpstr>Calibri</vt:lpstr>
      <vt:lpstr>Open Sans Light</vt:lpstr>
      <vt:lpstr>Open Sans</vt:lpstr>
      <vt:lpstr>Arial</vt:lpstr>
      <vt:lpstr>Lora Bold</vt:lpstr>
      <vt:lpstr>Lora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 i energia w ekosystemie</dc:title>
  <dc:creator>agata</dc:creator>
  <cp:lastModifiedBy>365 Pro Plus</cp:lastModifiedBy>
  <cp:revision>2</cp:revision>
  <dcterms:created xsi:type="dcterms:W3CDTF">2006-08-16T00:00:00Z</dcterms:created>
  <dcterms:modified xsi:type="dcterms:W3CDTF">2020-05-04T08:05:09Z</dcterms:modified>
  <dc:identifier>DAD5aN066-k</dc:identifier>
</cp:coreProperties>
</file>