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7" r:id="rId4"/>
    <p:sldId id="262" r:id="rId5"/>
    <p:sldId id="263" r:id="rId6"/>
    <p:sldId id="258" r:id="rId7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ytuł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sp>
        <p:nvSpPr>
          <p:cNvPr id="16" name="Symbol zastępczy daty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6BDB-88BA-491A-8F14-C7551266544C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2" name="Symbol zastępczy stopki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5" name="Symbol zastępczy numeru slajd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F8B04D-E923-41DD-B8C0-9E83731771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6BDB-88BA-491A-8F14-C7551266544C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04D-E923-41DD-B8C0-9E83731771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6BDB-88BA-491A-8F14-C7551266544C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04D-E923-41DD-B8C0-9E83731771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ytuł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7" name="Symbol zastępczy zawartości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6BDB-88BA-491A-8F14-C7551266544C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1F8B04D-E923-41DD-B8C0-9E83731771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ymbol zastępczy tekstu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9" name="Symbol zastępczy daty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6BDB-88BA-491A-8F14-C7551266544C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1" name="Symbol zastępczy stopki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16" name="Symbol zastępczy numeru slajd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04D-E923-41DD-B8C0-9E8373177184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1" name="Symbol zastępczy daty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6BDB-88BA-491A-8F14-C7551266544C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04D-E923-41DD-B8C0-9E83731771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ytuł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25" name="Symbol zastępczy tekstu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8" name="Symbol zastępczy zawartości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6BDB-88BA-491A-8F14-C7551266544C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1F8B04D-E923-41DD-B8C0-9E8373177184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Łącznik prosty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ytuł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2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6BDB-88BA-491A-8F14-C7551266544C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21" name="Symbol zastępczy stopki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04D-E923-41DD-B8C0-9E83731771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6BDB-88BA-491A-8F14-C7551266544C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24" name="Symbol zastępczy stopki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04D-E923-41DD-B8C0-9E83731771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ytuł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14" name="Symbol zastępczy zawartości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25" name="Symbol zastępczy daty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6BDB-88BA-491A-8F14-C7551266544C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29" name="Symbol zastępczy stopki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04D-E923-41DD-B8C0-9E8373177184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ymbol zastępczy obrazu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86BDB-88BA-491A-8F14-C7551266544C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31" name="Symbol zastępczy numeru slajd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F8B04D-E923-41DD-B8C0-9E8373177184}" type="slidenum">
              <a:rPr lang="pl-PL" smtClean="0"/>
              <a:t>‹#›</a:t>
            </a:fld>
            <a:endParaRPr lang="pl-PL"/>
          </a:p>
        </p:txBody>
      </p:sp>
      <p:sp>
        <p:nvSpPr>
          <p:cNvPr id="17" name="Tytuł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26" name="Symbol zastępczy tekstu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Symbol zastępczy tekstu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1" name="Symbol zastępczy daty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E086BDB-88BA-491A-8F14-C7551266544C}" type="datetimeFigureOut">
              <a:rPr lang="pl-PL" smtClean="0"/>
              <a:t>01.06.2020</a:t>
            </a:fld>
            <a:endParaRPr lang="pl-PL"/>
          </a:p>
        </p:txBody>
      </p:sp>
      <p:sp>
        <p:nvSpPr>
          <p:cNvPr id="28" name="Symbol zastępczy stopki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1F8B04D-E923-41DD-B8C0-9E8373177184}" type="slidenum">
              <a:rPr lang="pl-PL" smtClean="0"/>
              <a:t>‹#›</a:t>
            </a:fld>
            <a:endParaRPr lang="pl-PL"/>
          </a:p>
        </p:txBody>
      </p:sp>
      <p:sp>
        <p:nvSpPr>
          <p:cNvPr id="10" name="Symbol zastępczy tytułu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Łącznik prosty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nextews.com/" TargetMode="External"/><Relationship Id="rId3" Type="http://schemas.openxmlformats.org/officeDocument/2006/relationships/image" Target="../media/image30.jpeg"/><Relationship Id="rId7" Type="http://schemas.openxmlformats.org/officeDocument/2006/relationships/hyperlink" Target="http://www.uw.edu.pl/" TargetMode="Externa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acumed.blog/" TargetMode="External"/><Relationship Id="rId5" Type="http://schemas.openxmlformats.org/officeDocument/2006/relationships/hyperlink" Target="http://www.pixabay.com/" TargetMode="External"/><Relationship Id="rId4" Type="http://schemas.openxmlformats.org/officeDocument/2006/relationships/image" Target="../media/image31.jpeg"/><Relationship Id="rId9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Ssaki – kręgowce pijące mleko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/>
              <a:t>Środowiska życia </a:t>
            </a:r>
            <a:r>
              <a:rPr lang="pl-PL" sz="1300" dirty="0"/>
              <a:t>(fot.  darmowe zasoby </a:t>
            </a:r>
            <a:r>
              <a:rPr lang="pl-PL" sz="1300" dirty="0" err="1"/>
              <a:t>pixabay.com</a:t>
            </a:r>
            <a:r>
              <a:rPr lang="pl-PL" sz="1300" dirty="0"/>
              <a:t>)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1658814"/>
          </a:xfrm>
        </p:spPr>
        <p:txBody>
          <a:bodyPr>
            <a:normAutofit/>
          </a:bodyPr>
          <a:lstStyle/>
          <a:p>
            <a:pPr lvl="0"/>
            <a:r>
              <a:rPr lang="pl-PL" sz="2800" dirty="0"/>
              <a:t>Ssaki są kręgowcami </a:t>
            </a:r>
            <a:r>
              <a:rPr lang="pl-PL" sz="2800" b="1" dirty="0"/>
              <a:t>stałocieplnymi</a:t>
            </a:r>
            <a:r>
              <a:rPr lang="pl-PL" sz="2800" dirty="0"/>
              <a:t> zamieszkującymi </a:t>
            </a:r>
            <a:r>
              <a:rPr lang="pl-PL" sz="2800" b="1" dirty="0"/>
              <a:t>wszystkie środowiska</a:t>
            </a:r>
            <a:r>
              <a:rPr lang="pl-PL" sz="2800" dirty="0"/>
              <a:t> (wodne, lądowe, podziemne i powietrzne). </a:t>
            </a:r>
          </a:p>
          <a:p>
            <a:endParaRPr lang="pl-PL" dirty="0"/>
          </a:p>
        </p:txBody>
      </p:sp>
      <p:pic>
        <p:nvPicPr>
          <p:cNvPr id="1026" name="Picture 2" descr="Delfin, Ocean, Morze, Ssaki Morskie, Meeresbewohn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996952"/>
            <a:ext cx="3384376" cy="2256251"/>
          </a:xfrm>
          <a:prstGeom prst="rect">
            <a:avLst/>
          </a:prstGeom>
          <a:noFill/>
        </p:spPr>
      </p:pic>
      <p:pic>
        <p:nvPicPr>
          <p:cNvPr id="1028" name="Picture 4" descr="Kret, Charakter, Zwierzęta, Kretowisk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636912"/>
            <a:ext cx="2496277" cy="1872208"/>
          </a:xfrm>
          <a:prstGeom prst="rect">
            <a:avLst/>
          </a:prstGeom>
          <a:noFill/>
        </p:spPr>
      </p:pic>
      <p:pic>
        <p:nvPicPr>
          <p:cNvPr id="1030" name="Picture 6" descr="Nietoperz, Wisi Bat, Natura, Drzew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2492896"/>
            <a:ext cx="2152650" cy="3238501"/>
          </a:xfrm>
          <a:prstGeom prst="rect">
            <a:avLst/>
          </a:prstGeom>
          <a:noFill/>
        </p:spPr>
      </p:pic>
      <p:pic>
        <p:nvPicPr>
          <p:cNvPr id="1032" name="Picture 8" descr="Wallabies, Kangur, Rednecked Smukł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3933056"/>
            <a:ext cx="2448272" cy="1695342"/>
          </a:xfrm>
          <a:prstGeom prst="rect">
            <a:avLst/>
          </a:prstGeom>
          <a:noFill/>
        </p:spPr>
      </p:pic>
      <p:pic>
        <p:nvPicPr>
          <p:cNvPr id="1034" name="Picture 10" descr="Bull Morsa, Krowa, Lód, Śnieg, Zimno"/>
          <p:cNvPicPr>
            <a:picLocks noChangeAspect="1" noChangeArrowheads="1"/>
          </p:cNvPicPr>
          <p:nvPr/>
        </p:nvPicPr>
        <p:blipFill>
          <a:blip r:embed="rId6" cstate="print"/>
          <a:srcRect l="16591" t="13263" r="456" b="16002"/>
          <a:stretch>
            <a:fillRect/>
          </a:stretch>
        </p:blipFill>
        <p:spPr bwMode="auto">
          <a:xfrm>
            <a:off x="1835696" y="4725144"/>
            <a:ext cx="2664296" cy="17051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 descr="Ręka, Paznokieć, Palec Ręki, Skóra"/>
          <p:cNvPicPr>
            <a:picLocks noChangeAspect="1" noChangeArrowheads="1"/>
          </p:cNvPicPr>
          <p:nvPr/>
        </p:nvPicPr>
        <p:blipFill>
          <a:blip r:embed="rId2" cstate="print"/>
          <a:srcRect l="22235" r="18472" b="17730"/>
          <a:stretch>
            <a:fillRect/>
          </a:stretch>
        </p:blipFill>
        <p:spPr bwMode="auto">
          <a:xfrm>
            <a:off x="5508104" y="4077072"/>
            <a:ext cx="1584176" cy="1465363"/>
          </a:xfrm>
          <a:prstGeom prst="rect">
            <a:avLst/>
          </a:prstGeom>
          <a:noFill/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Cechy ssaków cz 1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755157"/>
          </a:xfrm>
        </p:spPr>
        <p:txBody>
          <a:bodyPr>
            <a:normAutofit lnSpcReduction="10000"/>
          </a:bodyPr>
          <a:lstStyle/>
          <a:p>
            <a:pPr lvl="1">
              <a:buFont typeface="Wingdings" pitchFamily="2" charset="2"/>
              <a:buChar char="q"/>
            </a:pPr>
            <a:r>
              <a:rPr lang="pl-PL" dirty="0"/>
              <a:t>Gruba skóra z sierścią (włosami)</a:t>
            </a:r>
          </a:p>
          <a:p>
            <a:pPr lvl="1">
              <a:buFont typeface="Wingdings" pitchFamily="2" charset="2"/>
              <a:buChar char="q"/>
            </a:pPr>
            <a:endParaRPr lang="pl-PL" dirty="0"/>
          </a:p>
          <a:p>
            <a:pPr lvl="1">
              <a:buFont typeface="Wingdings" pitchFamily="2" charset="2"/>
              <a:buChar char="q"/>
            </a:pPr>
            <a:endParaRPr lang="pl-PL" sz="2400" dirty="0"/>
          </a:p>
          <a:p>
            <a:pPr lvl="1">
              <a:buFont typeface="Wingdings" pitchFamily="2" charset="2"/>
              <a:buChar char="q"/>
            </a:pPr>
            <a:r>
              <a:rPr lang="pl-PL" dirty="0"/>
              <a:t>W skórze mają gruczoły (łojowe, potowe, zapachowe, mleczne)</a:t>
            </a:r>
          </a:p>
          <a:p>
            <a:pPr lvl="1">
              <a:buFont typeface="Wingdings" pitchFamily="2" charset="2"/>
              <a:buChar char="q"/>
            </a:pPr>
            <a:endParaRPr lang="pl-PL" sz="2400" dirty="0"/>
          </a:p>
          <a:p>
            <a:pPr lvl="1">
              <a:buFont typeface="Wingdings" pitchFamily="2" charset="2"/>
              <a:buChar char="q"/>
            </a:pPr>
            <a:endParaRPr lang="pl-PL" sz="2400" dirty="0"/>
          </a:p>
          <a:p>
            <a:pPr lvl="1">
              <a:buFont typeface="Wingdings" pitchFamily="2" charset="2"/>
              <a:buChar char="q"/>
            </a:pPr>
            <a:r>
              <a:rPr lang="pl-PL" dirty="0"/>
              <a:t>Naskórek wytwarza kopyta, </a:t>
            </a:r>
          </a:p>
          <a:p>
            <a:pPr lvl="1">
              <a:buNone/>
            </a:pPr>
            <a:r>
              <a:rPr lang="pl-PL" dirty="0"/>
              <a:t>	pazury, paznokcie i rogi</a:t>
            </a:r>
            <a:endParaRPr lang="pl-PL" sz="2400" dirty="0"/>
          </a:p>
          <a:p>
            <a:pPr lvl="1">
              <a:buFont typeface="Wingdings" pitchFamily="2" charset="2"/>
              <a:buChar char="q"/>
            </a:pPr>
            <a:r>
              <a:rPr lang="pl-PL" dirty="0"/>
              <a:t>Małżowiny uszne</a:t>
            </a:r>
            <a:endParaRPr lang="pl-PL" sz="2400" dirty="0"/>
          </a:p>
          <a:p>
            <a:endParaRPr lang="pl-PL" dirty="0"/>
          </a:p>
        </p:txBody>
      </p:sp>
      <p:pic>
        <p:nvPicPr>
          <p:cNvPr id="5122" name="Picture 2" descr="Kot, Zwierzę, Kot Domowy, Zwierzak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1988840"/>
            <a:ext cx="1343161" cy="1008112"/>
          </a:xfrm>
          <a:prstGeom prst="rect">
            <a:avLst/>
          </a:prstGeom>
          <a:noFill/>
        </p:spPr>
      </p:pic>
      <p:pic>
        <p:nvPicPr>
          <p:cNvPr id="5124" name="Picture 4" descr="Kopyta Koni, Koń, Kopyta, Kopyto, Makr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48264" y="3356992"/>
            <a:ext cx="1905422" cy="1270282"/>
          </a:xfrm>
          <a:prstGeom prst="rect">
            <a:avLst/>
          </a:prstGeom>
          <a:noFill/>
        </p:spPr>
      </p:pic>
      <p:pic>
        <p:nvPicPr>
          <p:cNvPr id="5126" name="Picture 6" descr="Baran Bighorn, Mężczyzna, Rog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5013176"/>
            <a:ext cx="2024434" cy="1582317"/>
          </a:xfrm>
          <a:prstGeom prst="rect">
            <a:avLst/>
          </a:prstGeom>
          <a:noFill/>
        </p:spPr>
      </p:pic>
      <p:pic>
        <p:nvPicPr>
          <p:cNvPr id="5130" name="Picture 10" descr="Ucho, Małżowiny Usznej, Słuchać, Słuchu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779912" y="5445224"/>
            <a:ext cx="1059787" cy="1268760"/>
          </a:xfrm>
          <a:prstGeom prst="rect">
            <a:avLst/>
          </a:prstGeom>
          <a:noFill/>
        </p:spPr>
      </p:pic>
      <p:pic>
        <p:nvPicPr>
          <p:cNvPr id="5132" name="Picture 12" descr="Koza, Dziecko, Ssak, Młody, Noworodka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76256" y="1484784"/>
            <a:ext cx="2016224" cy="133368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pl-PL" dirty="0"/>
              <a:t>Cechy ssaków cz 2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755157"/>
          </a:xfrm>
        </p:spPr>
        <p:txBody>
          <a:bodyPr>
            <a:normAutofit/>
          </a:bodyPr>
          <a:lstStyle/>
          <a:p>
            <a:pPr lvl="1">
              <a:buFont typeface="Wingdings" pitchFamily="2" charset="2"/>
              <a:buChar char="q"/>
            </a:pPr>
            <a:r>
              <a:rPr lang="pl-PL" sz="2400" dirty="0"/>
              <a:t>Żyworodność (wyjątek stekowce)</a:t>
            </a:r>
          </a:p>
          <a:p>
            <a:pPr lvl="1">
              <a:buFont typeface="Wingdings" pitchFamily="2" charset="2"/>
              <a:buChar char="q"/>
            </a:pPr>
            <a:endParaRPr lang="pl-PL" sz="2400" dirty="0"/>
          </a:p>
          <a:p>
            <a:pPr lvl="1">
              <a:buFont typeface="Wingdings" pitchFamily="2" charset="2"/>
              <a:buChar char="q"/>
            </a:pPr>
            <a:endParaRPr lang="pl-PL" sz="2000" dirty="0"/>
          </a:p>
          <a:p>
            <a:pPr lvl="1">
              <a:buFont typeface="Wingdings" pitchFamily="2" charset="2"/>
              <a:buChar char="q"/>
            </a:pPr>
            <a:r>
              <a:rPr lang="pl-PL" sz="2400" dirty="0"/>
              <a:t>Karmienie młodych mlekiem</a:t>
            </a:r>
          </a:p>
          <a:p>
            <a:pPr lvl="1">
              <a:buFont typeface="Wingdings" pitchFamily="2" charset="2"/>
              <a:buChar char="q"/>
            </a:pPr>
            <a:endParaRPr lang="pl-PL" sz="2400" dirty="0"/>
          </a:p>
          <a:p>
            <a:pPr lvl="1">
              <a:buFont typeface="Wingdings" pitchFamily="2" charset="2"/>
              <a:buChar char="q"/>
            </a:pPr>
            <a:endParaRPr lang="pl-PL" sz="2000" dirty="0"/>
          </a:p>
          <a:p>
            <a:pPr lvl="1">
              <a:buFont typeface="Wingdings" pitchFamily="2" charset="2"/>
              <a:buChar char="q"/>
            </a:pPr>
            <a:r>
              <a:rPr lang="pl-PL" sz="2400" dirty="0"/>
              <a:t>7 kręgów szyjnych</a:t>
            </a:r>
          </a:p>
          <a:p>
            <a:pPr lvl="1">
              <a:buFont typeface="Wingdings" pitchFamily="2" charset="2"/>
              <a:buChar char="q"/>
            </a:pPr>
            <a:endParaRPr lang="pl-PL" sz="2000" dirty="0"/>
          </a:p>
          <a:p>
            <a:pPr lvl="1">
              <a:buFont typeface="Wingdings" pitchFamily="2" charset="2"/>
              <a:buChar char="q"/>
            </a:pPr>
            <a:r>
              <a:rPr lang="pl-PL" sz="2400" dirty="0"/>
              <a:t>Zróżnicowane zęby (zależnie od rodzaju pokarmu)</a:t>
            </a:r>
          </a:p>
        </p:txBody>
      </p:sp>
      <p:pic>
        <p:nvPicPr>
          <p:cNvPr id="31746" name="Picture 2" descr="Shetland Pony, Dziecko Źrebię Szetlan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32656"/>
            <a:ext cx="1836203" cy="1224136"/>
          </a:xfrm>
          <a:prstGeom prst="rect">
            <a:avLst/>
          </a:prstGeom>
          <a:noFill/>
        </p:spPr>
      </p:pic>
      <p:pic>
        <p:nvPicPr>
          <p:cNvPr id="31748" name="Picture 4" descr="Australia, Kolczatki, Zwierząt, Echidn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1124744"/>
            <a:ext cx="2020863" cy="1355214"/>
          </a:xfrm>
          <a:prstGeom prst="rect">
            <a:avLst/>
          </a:prstGeom>
          <a:noFill/>
        </p:spPr>
      </p:pic>
      <p:pic>
        <p:nvPicPr>
          <p:cNvPr id="31750" name="Picture 6" descr="Krowa, Wołowiny, Zwierząt, Wymię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564904"/>
            <a:ext cx="2016223" cy="2016224"/>
          </a:xfrm>
          <a:prstGeom prst="rect">
            <a:avLst/>
          </a:prstGeom>
          <a:noFill/>
        </p:spPr>
      </p:pic>
      <p:pic>
        <p:nvPicPr>
          <p:cNvPr id="31752" name="Picture 8" descr="Zebra, Gnu, Żyrafa, Afryka, Namibia"/>
          <p:cNvPicPr>
            <a:picLocks noChangeAspect="1" noChangeArrowheads="1"/>
          </p:cNvPicPr>
          <p:nvPr/>
        </p:nvPicPr>
        <p:blipFill>
          <a:blip r:embed="rId5" cstate="print"/>
          <a:srcRect l="40053" t="13341" r="36166" b="8837"/>
          <a:stretch>
            <a:fillRect/>
          </a:stretch>
        </p:blipFill>
        <p:spPr bwMode="auto">
          <a:xfrm>
            <a:off x="5076056" y="2204864"/>
            <a:ext cx="1368152" cy="2520280"/>
          </a:xfrm>
          <a:prstGeom prst="rect">
            <a:avLst/>
          </a:prstGeom>
          <a:noFill/>
        </p:spPr>
      </p:pic>
      <p:pic>
        <p:nvPicPr>
          <p:cNvPr id="31754" name="Picture 10" descr="Zwierząt, Tygrys, Duży Kot, Drapieżnik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3568" y="5373216"/>
            <a:ext cx="1871784" cy="1296144"/>
          </a:xfrm>
          <a:prstGeom prst="rect">
            <a:avLst/>
          </a:prstGeom>
          <a:noFill/>
        </p:spPr>
      </p:pic>
      <p:pic>
        <p:nvPicPr>
          <p:cNvPr id="31756" name="Picture 12" descr="Lama, Lama Głowy, Zwierząt, Głow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843808" y="5373216"/>
            <a:ext cx="1944215" cy="1296144"/>
          </a:xfrm>
          <a:prstGeom prst="rect">
            <a:avLst/>
          </a:prstGeom>
          <a:noFill/>
        </p:spPr>
      </p:pic>
      <p:pic>
        <p:nvPicPr>
          <p:cNvPr id="31758" name="Picture 14" descr="Bóbr, Zwierząt, Charakter, Ochrony Bobr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76056" y="5373216"/>
            <a:ext cx="1944215" cy="12961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23528" y="260648"/>
            <a:ext cx="8686800" cy="838200"/>
          </a:xfrm>
        </p:spPr>
        <p:txBody>
          <a:bodyPr/>
          <a:lstStyle/>
          <a:p>
            <a:r>
              <a:rPr lang="pl-PL" dirty="0"/>
              <a:t>Cechy ssaków cz 3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268761"/>
            <a:ext cx="8686800" cy="5040560"/>
          </a:xfrm>
        </p:spPr>
        <p:txBody>
          <a:bodyPr>
            <a:normAutofit/>
          </a:bodyPr>
          <a:lstStyle/>
          <a:p>
            <a:pPr lvl="1"/>
            <a:r>
              <a:rPr lang="pl-PL" sz="2400" dirty="0"/>
              <a:t>Mają 4 kończyny, przystosowane do różnych funkcji i sposobów poruszania się (biegania, wspinania, latania, grzebania, pływania, itd.)</a:t>
            </a:r>
          </a:p>
          <a:p>
            <a:pPr lvl="1"/>
            <a:endParaRPr lang="pl-PL" sz="2000" dirty="0"/>
          </a:p>
          <a:p>
            <a:pPr lvl="1"/>
            <a:endParaRPr lang="pl-PL" sz="2000" dirty="0"/>
          </a:p>
          <a:p>
            <a:pPr lvl="1"/>
            <a:endParaRPr lang="pl-PL" sz="2000" dirty="0"/>
          </a:p>
          <a:p>
            <a:pPr lvl="1"/>
            <a:endParaRPr lang="pl-PL" sz="2400" dirty="0"/>
          </a:p>
          <a:p>
            <a:pPr lvl="1"/>
            <a:r>
              <a:rPr lang="pl-PL" sz="2400" dirty="0"/>
              <a:t>Dobrze rozwinięte narządy zmysłów</a:t>
            </a:r>
            <a:endParaRPr lang="pl-PL" sz="2000" dirty="0"/>
          </a:p>
        </p:txBody>
      </p:sp>
      <p:pic>
        <p:nvPicPr>
          <p:cNvPr id="32770" name="Picture 2" descr="Kot, Zwierząt, Cat'S Eyes, Oczy, Pe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4941168"/>
            <a:ext cx="2560737" cy="1609336"/>
          </a:xfrm>
          <a:prstGeom prst="rect">
            <a:avLst/>
          </a:prstGeom>
          <a:noFill/>
        </p:spPr>
      </p:pic>
      <p:pic>
        <p:nvPicPr>
          <p:cNvPr id="32772" name="Picture 4" descr="Fuça, Kaganiec, Pi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013176"/>
            <a:ext cx="1938561" cy="1454991"/>
          </a:xfrm>
          <a:prstGeom prst="rect">
            <a:avLst/>
          </a:prstGeom>
          <a:noFill/>
        </p:spPr>
      </p:pic>
      <p:pic>
        <p:nvPicPr>
          <p:cNvPr id="32774" name="Picture 6" descr="Nietoperz, Flying Fox, Wampir, Język"/>
          <p:cNvPicPr>
            <a:picLocks noChangeAspect="1" noChangeArrowheads="1"/>
          </p:cNvPicPr>
          <p:nvPr/>
        </p:nvPicPr>
        <p:blipFill>
          <a:blip r:embed="rId4" cstate="print"/>
          <a:srcRect l="17788" t="4447" r="21436" b="6613"/>
          <a:stretch>
            <a:fillRect/>
          </a:stretch>
        </p:blipFill>
        <p:spPr bwMode="auto">
          <a:xfrm>
            <a:off x="7092280" y="3717032"/>
            <a:ext cx="1728192" cy="1686041"/>
          </a:xfrm>
          <a:prstGeom prst="rect">
            <a:avLst/>
          </a:prstGeom>
          <a:noFill/>
        </p:spPr>
      </p:pic>
      <p:pic>
        <p:nvPicPr>
          <p:cNvPr id="32776" name="Picture 8" descr="Zając, Zwierząt, Zielony, Ozy, Króli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005064"/>
            <a:ext cx="1626145" cy="2446413"/>
          </a:xfrm>
          <a:prstGeom prst="rect">
            <a:avLst/>
          </a:prstGeom>
          <a:noFill/>
        </p:spPr>
      </p:pic>
      <p:pic>
        <p:nvPicPr>
          <p:cNvPr id="32778" name="Picture 10" descr="Foki Szarej, Grey Seal, Charakter, Ssaki"/>
          <p:cNvPicPr>
            <a:picLocks noChangeAspect="1" noChangeArrowheads="1"/>
          </p:cNvPicPr>
          <p:nvPr/>
        </p:nvPicPr>
        <p:blipFill>
          <a:blip r:embed="rId6" cstate="print"/>
          <a:srcRect t="31129" r="34778" b="2166"/>
          <a:stretch>
            <a:fillRect/>
          </a:stretch>
        </p:blipFill>
        <p:spPr bwMode="auto">
          <a:xfrm>
            <a:off x="539552" y="2636912"/>
            <a:ext cx="1728192" cy="1178313"/>
          </a:xfrm>
          <a:prstGeom prst="rect">
            <a:avLst/>
          </a:prstGeom>
          <a:noFill/>
        </p:spPr>
      </p:pic>
      <p:pic>
        <p:nvPicPr>
          <p:cNvPr id="32780" name="Picture 12" descr="Afryka, Zwierząt, Brown, Ładny, Duż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2564904"/>
            <a:ext cx="1037762" cy="1440160"/>
          </a:xfrm>
          <a:prstGeom prst="rect">
            <a:avLst/>
          </a:prstGeom>
          <a:noFill/>
        </p:spPr>
      </p:pic>
      <p:pic>
        <p:nvPicPr>
          <p:cNvPr id="32782" name="Picture 14" descr="Mare, Koń, Prairie, Natura, Jazda Konna"/>
          <p:cNvPicPr>
            <a:picLocks noChangeAspect="1" noChangeArrowheads="1"/>
          </p:cNvPicPr>
          <p:nvPr/>
        </p:nvPicPr>
        <p:blipFill>
          <a:blip r:embed="rId8" cstate="print"/>
          <a:srcRect l="23416" t="40023" r="26408" b="15507"/>
          <a:stretch>
            <a:fillRect/>
          </a:stretch>
        </p:blipFill>
        <p:spPr bwMode="auto">
          <a:xfrm>
            <a:off x="4211960" y="2420888"/>
            <a:ext cx="2160240" cy="1440160"/>
          </a:xfrm>
          <a:prstGeom prst="rect">
            <a:avLst/>
          </a:prstGeom>
          <a:noFill/>
        </p:spPr>
      </p:pic>
      <p:pic>
        <p:nvPicPr>
          <p:cNvPr id="32784" name="Picture 16" descr="Słoń Ryjówki, Krótki Trąba Ucho Springer"/>
          <p:cNvPicPr>
            <a:picLocks noChangeAspect="1" noChangeArrowheads="1"/>
          </p:cNvPicPr>
          <p:nvPr/>
        </p:nvPicPr>
        <p:blipFill>
          <a:blip r:embed="rId9" cstate="print"/>
          <a:srcRect t="22235" r="3207"/>
          <a:stretch>
            <a:fillRect/>
          </a:stretch>
        </p:blipFill>
        <p:spPr bwMode="auto">
          <a:xfrm>
            <a:off x="6588224" y="2204864"/>
            <a:ext cx="2268897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686800" cy="838200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Budowa wewnętrzna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2018854"/>
          </a:xfrm>
        </p:spPr>
        <p:txBody>
          <a:bodyPr>
            <a:normAutofit fontScale="92500"/>
          </a:bodyPr>
          <a:lstStyle/>
          <a:p>
            <a:pPr lvl="1"/>
            <a:r>
              <a:rPr lang="pl-PL" dirty="0"/>
              <a:t>Pęcherzykowate płuca</a:t>
            </a:r>
            <a:endParaRPr lang="pl-PL" sz="2400" dirty="0"/>
          </a:p>
          <a:p>
            <a:pPr lvl="1"/>
            <a:r>
              <a:rPr lang="pl-PL" dirty="0"/>
              <a:t>Przepona (</a:t>
            </a:r>
            <a:r>
              <a:rPr lang="pl-PL" i="1" dirty="0"/>
              <a:t>oddziela klatkę piersiowa od jamy brzusznej</a:t>
            </a:r>
            <a:r>
              <a:rPr lang="pl-PL" dirty="0"/>
              <a:t>)</a:t>
            </a:r>
            <a:endParaRPr lang="pl-PL" sz="2400" dirty="0"/>
          </a:p>
          <a:p>
            <a:pPr lvl="1"/>
            <a:r>
              <a:rPr lang="pl-PL" dirty="0"/>
              <a:t>Dobrze rozwinięta kora mózgowa</a:t>
            </a:r>
            <a:endParaRPr lang="pl-PL" sz="2400" dirty="0"/>
          </a:p>
          <a:p>
            <a:pPr lvl="1"/>
            <a:r>
              <a:rPr lang="pl-PL" dirty="0"/>
              <a:t>Układ pokarmowy przystosowany do rodzaju pokarmu</a:t>
            </a:r>
            <a:endParaRPr lang="pl-PL" sz="2400" dirty="0"/>
          </a:p>
          <a:p>
            <a:endParaRPr lang="pl-PL" dirty="0"/>
          </a:p>
        </p:txBody>
      </p:sp>
      <p:pic>
        <p:nvPicPr>
          <p:cNvPr id="4098" name="Picture 2" descr="Mózg, Odbicie, Duch, Substancja Szar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3645024"/>
            <a:ext cx="2268251" cy="1512168"/>
          </a:xfrm>
          <a:prstGeom prst="rect">
            <a:avLst/>
          </a:prstGeom>
          <a:noFill/>
        </p:spPr>
      </p:pic>
      <p:pic>
        <p:nvPicPr>
          <p:cNvPr id="4100" name="Picture 4" descr="Układ oddechow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437112"/>
            <a:ext cx="2143125" cy="2133601"/>
          </a:xfrm>
          <a:prstGeom prst="rect">
            <a:avLst/>
          </a:prstGeom>
          <a:noFill/>
        </p:spPr>
      </p:pic>
      <p:pic>
        <p:nvPicPr>
          <p:cNvPr id="4102" name="Picture 6" descr="Przepona - niezwykły mięsień oddechowy - Acus Med Blo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3573016"/>
            <a:ext cx="2441104" cy="1607668"/>
          </a:xfrm>
          <a:prstGeom prst="rect">
            <a:avLst/>
          </a:prstGeom>
          <a:noFill/>
        </p:spPr>
      </p:pic>
      <p:sp>
        <p:nvSpPr>
          <p:cNvPr id="7" name="pole tekstowe 6"/>
          <p:cNvSpPr txBox="1"/>
          <p:nvPr/>
        </p:nvSpPr>
        <p:spPr>
          <a:xfrm>
            <a:off x="251520" y="5589240"/>
            <a:ext cx="19442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000" dirty="0"/>
              <a:t>Fot: </a:t>
            </a:r>
            <a:r>
              <a:rPr lang="pl-PL" sz="1000" dirty="0" err="1">
                <a:hlinkClick r:id="rId5"/>
              </a:rPr>
              <a:t>www.pixabay.com</a:t>
            </a:r>
            <a:r>
              <a:rPr lang="pl-PL" sz="1000" dirty="0"/>
              <a:t>   </a:t>
            </a:r>
            <a:r>
              <a:rPr lang="pl-PL" sz="1000" dirty="0" err="1">
                <a:hlinkClick r:id="rId6"/>
              </a:rPr>
              <a:t>www.acumed.blog</a:t>
            </a:r>
            <a:r>
              <a:rPr lang="pl-PL" sz="1000" dirty="0"/>
              <a:t>, </a:t>
            </a:r>
            <a:r>
              <a:rPr lang="pl-PL" sz="1000" dirty="0" err="1">
                <a:hlinkClick r:id="rId7"/>
              </a:rPr>
              <a:t>www.uw.edu.pl</a:t>
            </a:r>
            <a:r>
              <a:rPr lang="pl-PL" sz="1000" dirty="0"/>
              <a:t> , </a:t>
            </a:r>
            <a:r>
              <a:rPr lang="pl-PL" sz="1000" dirty="0" err="1">
                <a:hlinkClick r:id="rId8"/>
              </a:rPr>
              <a:t>www.nextews.com</a:t>
            </a:r>
            <a:r>
              <a:rPr lang="pl-PL" sz="1000" dirty="0"/>
              <a:t> </a:t>
            </a:r>
          </a:p>
        </p:txBody>
      </p:sp>
      <p:pic>
        <p:nvPicPr>
          <p:cNvPr id="4104" name="Picture 8" descr="Ile żołądki krowy: funkcje trawien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5157192"/>
            <a:ext cx="2436912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ędrówka">
  <a:themeElements>
    <a:clrScheme name="Wędrówk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Wędrówka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Wędrówk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44</TotalTime>
  <Words>165</Words>
  <Application>Microsoft Office PowerPoint</Application>
  <PresentationFormat>Pokaz na ekranie (4:3)</PresentationFormat>
  <Paragraphs>36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Franklin Gothic Book</vt:lpstr>
      <vt:lpstr>Franklin Gothic Medium</vt:lpstr>
      <vt:lpstr>Wingdings</vt:lpstr>
      <vt:lpstr>Wingdings 2</vt:lpstr>
      <vt:lpstr>Wędrówka</vt:lpstr>
      <vt:lpstr>Ssaki – kręgowce pijące mleko </vt:lpstr>
      <vt:lpstr>Środowiska życia (fot.  darmowe zasoby pixabay.com) </vt:lpstr>
      <vt:lpstr>Cechy ssaków cz 1</vt:lpstr>
      <vt:lpstr>Cechy ssaków cz 2</vt:lpstr>
      <vt:lpstr>Cechy ssaków cz 3</vt:lpstr>
      <vt:lpstr>Budowa wewnętrzna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Ssaki – kręgowce pijące mleko</dc:title>
  <dc:creator>eciak</dc:creator>
  <cp:lastModifiedBy>365 Pro Plus</cp:lastModifiedBy>
  <cp:revision>10</cp:revision>
  <dcterms:created xsi:type="dcterms:W3CDTF">2020-05-10T22:29:38Z</dcterms:created>
  <dcterms:modified xsi:type="dcterms:W3CDTF">2020-06-01T09:36:57Z</dcterms:modified>
</cp:coreProperties>
</file>