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9" r:id="rId4"/>
    <p:sldId id="263" r:id="rId5"/>
    <p:sldId id="262" r:id="rId6"/>
    <p:sldId id="265" r:id="rId7"/>
    <p:sldId id="264" r:id="rId8"/>
    <p:sldId id="25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2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90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8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77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30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35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8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10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8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77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2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87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1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872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02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4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A703-662A-47FC-BE57-CAD1465DE68A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A53F7E-2383-49D0-8717-AC99540A6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05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HxucAxZePH0&amp;feature=emb_log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A7DB7-C324-4B3D-9F2E-2B7A95053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733" y="4982513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sk-SK" sz="4800" dirty="0"/>
              <a:t>Moja rodina </a:t>
            </a:r>
          </a:p>
        </p:txBody>
      </p:sp>
      <p:pic>
        <p:nvPicPr>
          <p:cNvPr id="1028" name="Picture 4" descr="When your Family Gets Displaced – More Than a Mommy">
            <a:extLst>
              <a:ext uri="{FF2B5EF4-FFF2-40B4-BE49-F238E27FC236}">
                <a16:creationId xmlns:a16="http://schemas.microsoft.com/office/drawing/2014/main" id="{E3C4B2F3-AF94-41AD-90BE-BF10FB50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00" y="173017"/>
            <a:ext cx="7763965" cy="50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dina Deti Otec - Obrázok zdarma na Pixabay">
            <a:extLst>
              <a:ext uri="{FF2B5EF4-FFF2-40B4-BE49-F238E27FC236}">
                <a16:creationId xmlns:a16="http://schemas.microsoft.com/office/drawing/2014/main" id="{B554F5B1-1311-47AF-A34B-50CA202D5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483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8DE631-2C96-4E8F-B8E1-92B10AB8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sz="3300" dirty="0"/>
              <a:t>Svetový deň rodiny – 15.05.2020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F39F61-2A25-4054-A99A-3983B10BE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38866"/>
            <a:ext cx="4763558" cy="468185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k-SK" dirty="0"/>
              <a:t>V tento deň si pripomíname </a:t>
            </a:r>
            <a:r>
              <a:rPr lang="sk-SK" b="1" dirty="0"/>
              <a:t>Svetový deň rodiny </a:t>
            </a:r>
            <a:r>
              <a:rPr lang="sk-SK" dirty="0"/>
              <a:t>(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Family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), ktorý bol vyhlásený Organizáciou spojených národov (OSN) v roku 1993. Význam dňa rodiny spočíva v pripomenutí dôležitosti rodiny ako základnej stavebnej bunky spoločnosti.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sk-SK" sz="1600" dirty="0"/>
          </a:p>
          <a:p>
            <a:pPr algn="just">
              <a:lnSpc>
                <a:spcPct val="90000"/>
              </a:lnSpc>
            </a:pPr>
            <a:r>
              <a:rPr lang="sk-SK" sz="2000" dirty="0"/>
              <a:t>„O rodinu je potrebné starať sa ako o krehkú rastlinu. Aby rástla, mali by sme ju každý deň zalievať láskou.“</a:t>
            </a:r>
          </a:p>
          <a:p>
            <a:pPr>
              <a:lnSpc>
                <a:spcPct val="90000"/>
              </a:lnSpc>
            </a:pPr>
            <a:endParaRPr lang="sk-SK" sz="1500" dirty="0"/>
          </a:p>
          <a:p>
            <a:pPr>
              <a:lnSpc>
                <a:spcPct val="90000"/>
              </a:lnSpc>
            </a:pPr>
            <a:r>
              <a:rPr lang="sk-SK" sz="1500" i="1" dirty="0"/>
              <a:t>Čo </a:t>
            </a:r>
            <a:r>
              <a:rPr lang="sk-SK" sz="1500" i="1" dirty="0" err="1"/>
              <a:t>znamená„zalievať</a:t>
            </a:r>
            <a:r>
              <a:rPr lang="sk-SK" sz="1500" i="1" dirty="0"/>
              <a:t> láskou“? Znamená to prejavovať lásku, správať sa slušne, hovoriť si pekné slová, poďakovať, povzbudiť, pohladiť, pomáhať,...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8731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mporary Family Review: Finale - Season 11 Episode 18 ...">
            <a:extLst>
              <a:ext uri="{FF2B5EF4-FFF2-40B4-BE49-F238E27FC236}">
                <a16:creationId xmlns:a16="http://schemas.microsoft.com/office/drawing/2014/main" id="{EAB1194A-CE59-4C56-B10D-56347C328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0539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BBC46A-7F98-4DB0-8E61-716B7DCB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dirty="0"/>
              <a:t>Čo je rodina?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4938E2-7E17-438F-9445-FAEC3A78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727200"/>
            <a:ext cx="5000264" cy="4684889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Rodina sa chápe ako malá neformálna sociálna skupina, </a:t>
            </a:r>
            <a:r>
              <a:rPr lang="sk-SK" i="1" dirty="0"/>
              <a:t>zložená minimálne z dvoch ľudí, ktorí spoločne žijú v jednej domácnosti a sú spojení manželskými, pokrvnými alebo adoptívnymi zväzkami</a:t>
            </a:r>
          </a:p>
          <a:p>
            <a:pPr marL="0" indent="0" algn="just">
              <a:buNone/>
            </a:pPr>
            <a:endParaRPr lang="sk-SK" dirty="0"/>
          </a:p>
          <a:p>
            <a:pPr lvl="1" algn="just"/>
            <a:r>
              <a:rPr lang="sk-SK" sz="2000" dirty="0"/>
              <a:t>Základná rodina - tvoria ju mama, otec, deti.</a:t>
            </a:r>
          </a:p>
          <a:p>
            <a:pPr lvl="1" algn="just"/>
            <a:r>
              <a:rPr lang="sk-SK" sz="2000" dirty="0"/>
              <a:t>Rozšírená rodina – tvoria ju všetci ostatní členovia rodiny – starí rodičia, sesternice, bratranci, strýkovia, tety,...</a:t>
            </a:r>
          </a:p>
          <a:p>
            <a:endParaRPr lang="sk-SK" dirty="0"/>
          </a:p>
          <a:p>
            <a:endParaRPr lang="sk-SK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9590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elping High School Families Get Ready #OC14 — Ryan Reed">
            <a:extLst>
              <a:ext uri="{FF2B5EF4-FFF2-40B4-BE49-F238E27FC236}">
                <a16:creationId xmlns:a16="http://schemas.microsoft.com/office/drawing/2014/main" id="{EF84F65A-E6FD-4BB1-9A74-1EE618C81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r="2427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E8FFA8-BAC9-4F2E-BEA9-3C493B0F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dirty="0"/>
              <a:t>Význam a funkcia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BC933A-5BF9-4D16-9013-6A0A0D97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2160589"/>
            <a:ext cx="4763558" cy="459902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k-SK" sz="1600" dirty="0"/>
              <a:t>Rodina ovplyvňuje život všetkých členov rodiny – či už ide o typickú kultúru vlastné tradície, alebo hodnoty, ktoré uznávajú.</a:t>
            </a:r>
            <a:endParaRPr lang="sk-SK" sz="1600" b="1" dirty="0"/>
          </a:p>
          <a:p>
            <a:pPr algn="just">
              <a:lnSpc>
                <a:spcPct val="90000"/>
              </a:lnSpc>
            </a:pPr>
            <a:r>
              <a:rPr lang="sk-SK" sz="1600" b="1" dirty="0"/>
              <a:t>Rodina :</a:t>
            </a:r>
          </a:p>
          <a:p>
            <a:pPr lvl="1" algn="just">
              <a:lnSpc>
                <a:spcPct val="90000"/>
              </a:lnSpc>
            </a:pPr>
            <a:r>
              <a:rPr lang="sk-SK" dirty="0"/>
              <a:t>jej hlavnou funkciou je výchova detí,</a:t>
            </a:r>
          </a:p>
          <a:p>
            <a:pPr lvl="1" algn="just">
              <a:lnSpc>
                <a:spcPct val="90000"/>
              </a:lnSpc>
            </a:pPr>
            <a:r>
              <a:rPr lang="sk-SK" dirty="0"/>
              <a:t>vytvára bezpečné  prostredie, </a:t>
            </a:r>
          </a:p>
          <a:p>
            <a:pPr lvl="1" algn="just">
              <a:lnSpc>
                <a:spcPct val="90000"/>
              </a:lnSpc>
            </a:pPr>
            <a:r>
              <a:rPr lang="sk-SK" dirty="0"/>
              <a:t>ochraňuje všetkých členov rodiny (ochraňuje zdravie detí),</a:t>
            </a:r>
          </a:p>
          <a:p>
            <a:pPr lvl="1" algn="just">
              <a:lnSpc>
                <a:spcPct val="90000"/>
              </a:lnSpc>
            </a:pPr>
            <a:r>
              <a:rPr lang="sk-SK" dirty="0"/>
              <a:t>vytvára základné podmienky na existenciu,</a:t>
            </a:r>
          </a:p>
          <a:p>
            <a:pPr lvl="1" algn="just">
              <a:lnSpc>
                <a:spcPct val="90000"/>
              </a:lnSpc>
            </a:pPr>
            <a:r>
              <a:rPr lang="sk-SK" dirty="0"/>
              <a:t>vytvára priestor na prejavovanie vzájomnej úcty a podpory zdravého sebavedomia jej členov.</a:t>
            </a:r>
          </a:p>
          <a:p>
            <a:pPr lvl="1">
              <a:lnSpc>
                <a:spcPct val="90000"/>
              </a:lnSpc>
            </a:pPr>
            <a:endParaRPr lang="sk-SK" sz="150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1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eet the Johnsons, the middle class family holding Nigeria back ...">
            <a:extLst>
              <a:ext uri="{FF2B5EF4-FFF2-40B4-BE49-F238E27FC236}">
                <a16:creationId xmlns:a16="http://schemas.microsoft.com/office/drawing/2014/main" id="{568788BF-8908-4F41-ACCA-D98B99017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r="6747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B5B8D-B36C-404E-8AB6-74ECBAD9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dirty="0"/>
              <a:t>Práva a povinnosti detí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B2F958-974A-4AF8-8D22-4EB612E6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2160589"/>
            <a:ext cx="5081286" cy="44254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600" b="1" dirty="0"/>
              <a:t>Práva: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zdravý duševný a telesný rozvoj,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výživu, bývanie a zdravotnícke služby,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lásku, porozumenie a starostlivosť,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vzdelanie.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sz="1600" b="1" dirty="0"/>
              <a:t>Povinnosti: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prejavovať rodičom úctu,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pomáhať rodičom  v domácnosti,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spolupracovať s rodičmi,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plniť si  vzdelávacie povinnosti.</a:t>
            </a:r>
          </a:p>
          <a:p>
            <a:pPr marL="0" indent="0">
              <a:lnSpc>
                <a:spcPct val="90000"/>
              </a:lnSpc>
              <a:buNone/>
            </a:pPr>
            <a:endParaRPr lang="sk-SK" sz="1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6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Silhouette Photography">
            <a:extLst>
              <a:ext uri="{FF2B5EF4-FFF2-40B4-BE49-F238E27FC236}">
                <a16:creationId xmlns:a16="http://schemas.microsoft.com/office/drawing/2014/main" id="{F83A9A27-2633-427B-BB2D-C259B3BA6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r="5352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EDE8AF-FA01-475B-9B71-A6061437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k-SK" sz="3300" dirty="0"/>
              <a:t>Práva a povinnosti rodičov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612998-F3F2-4753-8B6D-5319D166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1930400"/>
            <a:ext cx="4412709" cy="4713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600" dirty="0"/>
              <a:t>Práva rodičov: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spoluprácu pri výchove detí,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úctu od detí,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na pomoc od detí,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právo na to, aby dieťa neohrozovalo svoje zdravie.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sz="1600" dirty="0"/>
              <a:t>Povinnosti rodičov: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zabezpečiť  deťom zdravý vývin,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zastupovať záujmy detí,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dať deťom možnosť vyjadriť svoj  názor,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zabezpečiť prístup detí k vzdelaniu.</a:t>
            </a:r>
          </a:p>
          <a:p>
            <a:pPr lvl="1">
              <a:lnSpc>
                <a:spcPct val="90000"/>
              </a:lnSpc>
            </a:pPr>
            <a:endParaRPr lang="sk-SK" sz="14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53082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owing-Family - eBOSS Canada">
            <a:extLst>
              <a:ext uri="{FF2B5EF4-FFF2-40B4-BE49-F238E27FC236}">
                <a16:creationId xmlns:a16="http://schemas.microsoft.com/office/drawing/2014/main" id="{C02A4A19-6B26-4ED5-9036-F718A7613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11885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559A03-99D5-4858-8C25-C885ABCA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15" y="308658"/>
            <a:ext cx="3851123" cy="825661"/>
          </a:xfrm>
        </p:spPr>
        <p:txBody>
          <a:bodyPr>
            <a:normAutofit/>
          </a:bodyPr>
          <a:lstStyle/>
          <a:p>
            <a:r>
              <a:rPr lang="sk-SK" dirty="0"/>
              <a:t>Pravidlá rodiny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546845-533B-422C-B135-58F85F4D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98" y="1142786"/>
            <a:ext cx="4763558" cy="55747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k-SK" sz="1600" dirty="0"/>
              <a:t>Každá rodina by mala stanovené pravidlá, podľa ktorých funguje.</a:t>
            </a:r>
          </a:p>
          <a:p>
            <a:pPr algn="just">
              <a:lnSpc>
                <a:spcPct val="90000"/>
              </a:lnSpc>
            </a:pPr>
            <a:r>
              <a:rPr lang="sk-SK" sz="1600" dirty="0"/>
              <a:t>Pravidlá nám dodávajú istotu, bez nich by bol na svete chaos. Potrebujeme ich my všetci, aj deti. Nielen v škôlke a v škole, ale aj v rodine by mali byť nastavené pravidlá.</a:t>
            </a:r>
          </a:p>
          <a:p>
            <a:pPr algn="just">
              <a:lnSpc>
                <a:spcPct val="90000"/>
              </a:lnSpc>
            </a:pPr>
            <a:r>
              <a:rPr lang="sk-SK" sz="1600" dirty="0"/>
              <a:t> Vďaka nim dieťa vie, ako sa má správať, dokáže sa orientovať vo svete, ľahšie sa osamostatní a viac si verí. </a:t>
            </a:r>
          </a:p>
          <a:p>
            <a:pPr algn="just">
              <a:lnSpc>
                <a:spcPct val="90000"/>
              </a:lnSpc>
            </a:pPr>
            <a:r>
              <a:rPr lang="sk-SK" sz="1600" dirty="0"/>
              <a:t>Pravidlá rodiny sa týkajú všetkých členov rodiny, ktorí žijú v jednej domácnosti. Ich cieľom je nastaviť pohodu a pokoj. </a:t>
            </a:r>
          </a:p>
          <a:p>
            <a:pPr lvl="0" algn="just">
              <a:lnSpc>
                <a:spcPct val="90000"/>
              </a:lnSpc>
            </a:pPr>
            <a:r>
              <a:rPr lang="sk-SK" sz="1600" dirty="0"/>
              <a:t>Príklad pravidiel rodiny: </a:t>
            </a:r>
            <a:r>
              <a:rPr lang="sk-SK" sz="1600" i="1" dirty="0"/>
              <a:t>správame sa k sebe slušne, hovoríme si pekné slová, počúvame sa navzájom, navzájom sa podporujeme, neubližujeme nikomu, nekričíme na seba, pomáhame si, vždy hovoríme pravdu, dodržiavame sľuby, hovoríme prosím a ďakujem, delíme sa s ostatnými, veľa sa smejeme, objímame sa, ospravedlníme sa, keď je to potrebné</a:t>
            </a:r>
            <a:r>
              <a:rPr lang="sk-SK" sz="1400" i="1" dirty="0"/>
              <a:t>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07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dina a Boží vůle I. | Milost.cz">
            <a:extLst>
              <a:ext uri="{FF2B5EF4-FFF2-40B4-BE49-F238E27FC236}">
                <a16:creationId xmlns:a16="http://schemas.microsoft.com/office/drawing/2014/main" id="{EEAE2B05-C25C-4BDD-861C-CC285318D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r="17802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4B14DB-0052-40DA-AE2E-E062D810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4538133" cy="620889"/>
          </a:xfrm>
        </p:spPr>
        <p:txBody>
          <a:bodyPr>
            <a:normAutofit fontScale="90000"/>
          </a:bodyPr>
          <a:lstStyle/>
          <a:p>
            <a:r>
              <a:rPr lang="sk-SK" dirty="0"/>
              <a:t>Moja rodina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FC140B-59FF-4C56-B886-D6553480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38955"/>
            <a:ext cx="5429956" cy="55343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sk-SK" sz="2000" i="1" dirty="0"/>
          </a:p>
          <a:p>
            <a:pPr marL="0" lvl="0" indent="0">
              <a:lnSpc>
                <a:spcPct val="120000"/>
              </a:lnSpc>
              <a:buNone/>
            </a:pPr>
            <a:r>
              <a:rPr lang="sk-SK" sz="1900" b="1" dirty="0"/>
              <a:t>Teraz si povieme niečo o Vašej rodine: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vymenujte členov svojej rodiny, povedzte kto to je a ako sa volá. (napríklad mamka Marianna, otec Juraj, sestra Sofia, ....)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nakresli obrázok svojej rodiny,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skúste spočítať, koľko členov Vašej rodiny žije s Vami doma, či už v dome alebo byte,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viete povedať, ktorý člen z celej Vašej rodiny je </a:t>
            </a:r>
            <a:r>
              <a:rPr lang="sk-SK" sz="1900" dirty="0" err="1"/>
              <a:t>nastarší</a:t>
            </a:r>
            <a:r>
              <a:rPr lang="sk-SK" sz="1900" dirty="0"/>
              <a:t> a najmladší? Koľko majú rokov?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aké pravidlá dodržiavate vo Vašej rodine? </a:t>
            </a:r>
          </a:p>
          <a:p>
            <a:pPr lvl="0">
              <a:lnSpc>
                <a:spcPct val="120000"/>
              </a:lnSpc>
            </a:pPr>
            <a:r>
              <a:rPr lang="sk-SK" sz="1900" dirty="0"/>
              <a:t>viete povedať, čo u Vás doma robí mamka, čo robí otec, čo vy, starí rodičia? </a:t>
            </a:r>
          </a:p>
          <a:p>
            <a:pPr lvl="1">
              <a:lnSpc>
                <a:spcPct val="120000"/>
              </a:lnSpc>
            </a:pPr>
            <a:r>
              <a:rPr lang="sk-SK" sz="1900" dirty="0"/>
              <a:t>napríklad mamka varí, stará sa o deti,...</a:t>
            </a:r>
          </a:p>
          <a:p>
            <a:pPr lvl="1">
              <a:lnSpc>
                <a:spcPct val="120000"/>
              </a:lnSpc>
            </a:pPr>
            <a:r>
              <a:rPr lang="sk-SK" sz="1900" dirty="0"/>
              <a:t>otec rúbe drevo, opravuje doma veci,...</a:t>
            </a:r>
          </a:p>
          <a:p>
            <a:pPr lvl="1">
              <a:lnSpc>
                <a:spcPct val="120000"/>
              </a:lnSpc>
            </a:pPr>
            <a:r>
              <a:rPr lang="sk-SK" sz="1900" dirty="0"/>
              <a:t>stará mama pečie koláče,...</a:t>
            </a:r>
          </a:p>
          <a:p>
            <a:pPr lvl="1">
              <a:lnSpc>
                <a:spcPct val="120000"/>
              </a:lnSpc>
            </a:pPr>
            <a:r>
              <a:rPr lang="sk-SK" sz="1900" dirty="0"/>
              <a:t>ja pomáham otcovi, mamke s ....</a:t>
            </a:r>
          </a:p>
          <a:p>
            <a:pPr marL="0" indent="0" algn="just">
              <a:buNone/>
            </a:pPr>
            <a:endParaRPr lang="sk-SK" sz="2000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59083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1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19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6" descr="What Does Your Family Stand For? — Rock Solid Families">
            <a:extLst>
              <a:ext uri="{FF2B5EF4-FFF2-40B4-BE49-F238E27FC236}">
                <a16:creationId xmlns:a16="http://schemas.microsoft.com/office/drawing/2014/main" id="{2ED125EA-5A34-4374-A973-7014EB06C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9091" r="2978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B7C79B-8287-4921-92EB-2138F90A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4" y="3304361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sk-SK" sz="4800" dirty="0"/>
              <a:t>Ďakujem za pozornosť .</a:t>
            </a:r>
            <a:endParaRPr lang="en-US" sz="4800" dirty="0"/>
          </a:p>
        </p:txBody>
      </p: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6A6ACD2-0336-403C-B6AE-417BBF9FA606}"/>
              </a:ext>
            </a:extLst>
          </p:cNvPr>
          <p:cNvSpPr txBox="1"/>
          <p:nvPr/>
        </p:nvSpPr>
        <p:spPr>
          <a:xfrm>
            <a:off x="842597" y="1862667"/>
            <a:ext cx="416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záver si pustite pesničku :o)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3"/>
              </a:rPr>
              <a:t>https://www.youtube.com/watch?time_continue=2&amp;v=HxucAxZePH0&amp;feature=emb_logo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21346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a">
  <a:themeElements>
    <a:clrScheme name="Žl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681</Words>
  <Application>Microsoft Office PowerPoint</Application>
  <PresentationFormat>Širokouhlá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Moja rodina </vt:lpstr>
      <vt:lpstr>Svetový deň rodiny – 15.05.2020</vt:lpstr>
      <vt:lpstr>Čo je rodina?</vt:lpstr>
      <vt:lpstr>Význam a funkcia rodiny</vt:lpstr>
      <vt:lpstr>Práva a povinnosti detí</vt:lpstr>
      <vt:lpstr>Práva a povinnosti rodičov</vt:lpstr>
      <vt:lpstr>Pravidlá rodiny </vt:lpstr>
      <vt:lpstr>Moja rodina</vt:lpstr>
      <vt:lpstr>Ďakujem za pozornosť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rodina</dc:title>
  <dc:creator>Základná škola SNP 13</dc:creator>
  <cp:lastModifiedBy>Základná škola SNP 13</cp:lastModifiedBy>
  <cp:revision>4</cp:revision>
  <dcterms:created xsi:type="dcterms:W3CDTF">2020-05-07T12:38:43Z</dcterms:created>
  <dcterms:modified xsi:type="dcterms:W3CDTF">2020-05-07T16:49:42Z</dcterms:modified>
</cp:coreProperties>
</file>